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comments/modernComment_1CC_6C7B6F06.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 id="2147483690" r:id="rId5"/>
    <p:sldMasterId id="2147483761" r:id="rId6"/>
    <p:sldMasterId id="2147483670" r:id="rId7"/>
    <p:sldMasterId id="2147483680" r:id="rId8"/>
    <p:sldMasterId id="2147483700" r:id="rId9"/>
    <p:sldMasterId id="2147483710" r:id="rId10"/>
    <p:sldMasterId id="2147483720" r:id="rId11"/>
    <p:sldMasterId id="2147483730" r:id="rId12"/>
    <p:sldMasterId id="2147483740" r:id="rId13"/>
    <p:sldMasterId id="2147483750" r:id="rId14"/>
  </p:sldMasterIdLst>
  <p:notesMasterIdLst>
    <p:notesMasterId r:id="rId45"/>
  </p:notesMasterIdLst>
  <p:sldIdLst>
    <p:sldId id="367" r:id="rId15"/>
    <p:sldId id="433" r:id="rId16"/>
    <p:sldId id="442" r:id="rId17"/>
    <p:sldId id="390" r:id="rId18"/>
    <p:sldId id="418" r:id="rId19"/>
    <p:sldId id="444" r:id="rId20"/>
    <p:sldId id="443" r:id="rId21"/>
    <p:sldId id="446" r:id="rId22"/>
    <p:sldId id="445" r:id="rId23"/>
    <p:sldId id="451" r:id="rId24"/>
    <p:sldId id="420" r:id="rId25"/>
    <p:sldId id="459" r:id="rId26"/>
    <p:sldId id="421" r:id="rId27"/>
    <p:sldId id="422" r:id="rId28"/>
    <p:sldId id="452" r:id="rId29"/>
    <p:sldId id="455" r:id="rId30"/>
    <p:sldId id="456" r:id="rId31"/>
    <p:sldId id="464" r:id="rId32"/>
    <p:sldId id="423" r:id="rId33"/>
    <p:sldId id="425" r:id="rId34"/>
    <p:sldId id="448" r:id="rId35"/>
    <p:sldId id="432" r:id="rId36"/>
    <p:sldId id="460" r:id="rId37"/>
    <p:sldId id="462" r:id="rId38"/>
    <p:sldId id="465" r:id="rId39"/>
    <p:sldId id="466" r:id="rId40"/>
    <p:sldId id="463" r:id="rId41"/>
    <p:sldId id="457" r:id="rId42"/>
    <p:sldId id="450" r:id="rId43"/>
    <p:sldId id="408" r:id="rId44"/>
  </p:sldIdLst>
  <p:sldSz cx="12192000" cy="6858000"/>
  <p:notesSz cx="6858000" cy="9144000"/>
  <p:embeddedFontLst>
    <p:embeddedFont>
      <p:font typeface="Arial Rounded MT Bold" panose="020F0704030504030204" pitchFamily="34" charset="0"/>
      <p:regular r:id="rId46"/>
    </p:embeddedFont>
    <p:embeddedFont>
      <p:font typeface="Bradley Hand ITC" panose="03070402050302030203" pitchFamily="66" charset="0"/>
      <p:regular r:id="rId47"/>
    </p:embeddedFont>
    <p:embeddedFont>
      <p:font typeface="Dreaming Outloud Pro" panose="03050502040302030504" pitchFamily="66" charset="0"/>
      <p:regular r:id="rId48"/>
      <p:italic r:id="rId49"/>
    </p:embeddedFont>
    <p:embeddedFont>
      <p:font typeface="IBM Plex Sans" panose="020B0503050203000203" pitchFamily="34" charset="0"/>
      <p:regular r:id="rId50"/>
      <p:bold r:id="rId51"/>
      <p:italic r:id="rId52"/>
      <p:bold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E9DA2B-E582-0E49-9A69-08CD519F2D55}" name="Anna Baggott" initials="AB" userId="S::Baggott.Anna@pdsa.org.uk::ce7ceb84-6e46-4cab-b90a-9b39e36fb74d" providerId="AD"/>
  <p188:author id="{ABDBC03A-4C15-352D-5345-841F6D2D438F}" name="Emma-Jo Hill" initials="EH" userId="S::Emma-jo.Hill@dogstrust.org.uk::a6a2872a-9ada-499e-a912-88d5e56cd8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3"/>
    <a:srgbClr val="FFCA00"/>
    <a:srgbClr val="00AC69"/>
    <a:srgbClr val="E73081"/>
    <a:srgbClr val="761F6F"/>
    <a:srgbClr val="22BFF0"/>
    <a:srgbClr val="F1EEEC"/>
    <a:srgbClr val="33BBEE"/>
    <a:srgbClr val="F3E9DC"/>
    <a:srgbClr val="FFA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96A13-64AC-480B-86E5-9ED0F3E4EF20}" v="1" dt="2025-09-18T20:58:30.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0883" autoAdjust="0"/>
  </p:normalViewPr>
  <p:slideViewPr>
    <p:cSldViewPr snapToGrid="0">
      <p:cViewPr varScale="1">
        <p:scale>
          <a:sx n="57" d="100"/>
          <a:sy n="57" d="100"/>
        </p:scale>
        <p:origin x="548" y="4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font" Target="fonts/font1.fntdata"/><Relationship Id="rId59" Type="http://schemas.microsoft.com/office/2018/10/relationships/authors" Targe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font" Target="fonts/font7.fntdata"/></Relationships>
</file>

<file path=ppt/comments/modernComment_1CC_6C7B6F06.xml><?xml version="1.0" encoding="utf-8"?>
<p188:cmLst xmlns:a="http://schemas.openxmlformats.org/drawingml/2006/main" xmlns:r="http://schemas.openxmlformats.org/officeDocument/2006/relationships" xmlns:p188="http://schemas.microsoft.com/office/powerpoint/2018/8/main">
  <p188:cm id="{8E605C00-959C-49A4-807D-CA51291BC288}" authorId="{ABDBC03A-4C15-352D-5345-841F6D2D438F}" created="2025-04-29T13:34:28.993">
    <pc:sldMkLst xmlns:pc="http://schemas.microsoft.com/office/powerpoint/2013/main/command">
      <pc:docMk/>
      <pc:sldMk cId="1820028678" sldId="460"/>
    </pc:sldMkLst>
    <p188:txBody>
      <a:bodyPr/>
      <a:lstStyle/>
      <a:p>
        <a:r>
          <a:rPr lang="en-GB"/>
          <a:t>Add wellbeing one to slide and welfare examples</a:t>
        </a:r>
      </a:p>
    </p188:txBody>
  </p188:cm>
</p188:cmLst>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5FEF8-7DA4-4C6F-AF85-D937ADC5BDDC}"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GB"/>
        </a:p>
      </dgm:t>
    </dgm:pt>
    <dgm:pt modelId="{566F4A17-B74F-4B1E-B0C4-A561B7C83E99}">
      <dgm:prSet phldrT="[Text]"/>
      <dgm:spPr>
        <a:solidFill>
          <a:srgbClr val="00AD00">
            <a:alpha val="50196"/>
          </a:srgbClr>
        </a:solidFill>
        <a:ln w="76200">
          <a:solidFill>
            <a:schemeClr val="tx1"/>
          </a:solidFill>
        </a:ln>
      </dgm:spPr>
      <dgm:t>
        <a:bodyPr/>
        <a:lstStyle/>
        <a:p>
          <a:pPr>
            <a:buNone/>
          </a:pPr>
          <a:endParaRPr lang="en-GB" dirty="0">
            <a:solidFill>
              <a:schemeClr val="tx1"/>
            </a:solidFill>
          </a:endParaRPr>
        </a:p>
      </dgm:t>
    </dgm:pt>
    <dgm:pt modelId="{F9387551-C097-469D-974B-172775E4A203}" type="parTrans" cxnId="{A523008B-083F-46E9-B0D5-97AB3950EA4F}">
      <dgm:prSet/>
      <dgm:spPr/>
      <dgm:t>
        <a:bodyPr/>
        <a:lstStyle/>
        <a:p>
          <a:endParaRPr lang="en-GB"/>
        </a:p>
      </dgm:t>
    </dgm:pt>
    <dgm:pt modelId="{9C15365E-4596-473C-BA0E-7D3A06B265FB}" type="sibTrans" cxnId="{A523008B-083F-46E9-B0D5-97AB3950EA4F}">
      <dgm:prSet/>
      <dgm:spPr/>
      <dgm:t>
        <a:bodyPr/>
        <a:lstStyle/>
        <a:p>
          <a:endParaRPr lang="en-GB"/>
        </a:p>
      </dgm:t>
    </dgm:pt>
    <dgm:pt modelId="{48C56C67-046B-464F-BAF8-22E5D6054F8C}">
      <dgm:prSet phldrT="[Text]"/>
      <dgm:spPr>
        <a:solidFill>
          <a:srgbClr val="E73081">
            <a:alpha val="50000"/>
          </a:srgbClr>
        </a:solidFill>
      </dgm:spPr>
      <dgm:t>
        <a:bodyPr/>
        <a:lstStyle/>
        <a:p>
          <a:endParaRPr lang="en-GB"/>
        </a:p>
      </dgm:t>
    </dgm:pt>
    <dgm:pt modelId="{E41999B8-5A46-4EAD-B519-5E186A932BF5}" type="parTrans" cxnId="{DF2B2C31-6912-470B-9BC2-01F4F845C658}">
      <dgm:prSet/>
      <dgm:spPr/>
      <dgm:t>
        <a:bodyPr/>
        <a:lstStyle/>
        <a:p>
          <a:endParaRPr lang="en-GB"/>
        </a:p>
      </dgm:t>
    </dgm:pt>
    <dgm:pt modelId="{777E4FFF-3CFB-45F2-8B7E-68118FD1ACCF}" type="sibTrans" cxnId="{DF2B2C31-6912-470B-9BC2-01F4F845C658}">
      <dgm:prSet/>
      <dgm:spPr/>
      <dgm:t>
        <a:bodyPr/>
        <a:lstStyle/>
        <a:p>
          <a:endParaRPr lang="en-GB"/>
        </a:p>
      </dgm:t>
    </dgm:pt>
    <dgm:pt modelId="{A26D7CDF-4FF9-4B6A-98DB-86044A4DD75C}">
      <dgm:prSet phldrT="[Text]"/>
      <dgm:spPr>
        <a:solidFill>
          <a:srgbClr val="00AD00">
            <a:alpha val="50000"/>
          </a:srgbClr>
        </a:solidFill>
      </dgm:spPr>
      <dgm:t>
        <a:bodyPr/>
        <a:lstStyle/>
        <a:p>
          <a:endParaRPr lang="en-GB"/>
        </a:p>
      </dgm:t>
    </dgm:pt>
    <dgm:pt modelId="{464C997E-F875-40BE-A643-31CBD4CE22E0}" type="parTrans" cxnId="{F3BEF028-CE1E-4F39-9F8E-E1AA26CC9E38}">
      <dgm:prSet/>
      <dgm:spPr/>
      <dgm:t>
        <a:bodyPr/>
        <a:lstStyle/>
        <a:p>
          <a:endParaRPr lang="en-GB"/>
        </a:p>
      </dgm:t>
    </dgm:pt>
    <dgm:pt modelId="{C13A5B4C-97DB-49E1-88DA-1EEF1A073D68}" type="sibTrans" cxnId="{F3BEF028-CE1E-4F39-9F8E-E1AA26CC9E38}">
      <dgm:prSet/>
      <dgm:spPr/>
      <dgm:t>
        <a:bodyPr/>
        <a:lstStyle/>
        <a:p>
          <a:endParaRPr lang="en-GB"/>
        </a:p>
      </dgm:t>
    </dgm:pt>
    <dgm:pt modelId="{B7AC8FB0-52E0-43E0-B796-78EC8BC378AE}" type="pres">
      <dgm:prSet presAssocID="{2185FEF8-7DA4-4C6F-AF85-D937ADC5BDDC}" presName="Name0" presStyleCnt="0">
        <dgm:presLayoutVars>
          <dgm:chMax val="1"/>
          <dgm:chPref val="1"/>
        </dgm:presLayoutVars>
      </dgm:prSet>
      <dgm:spPr/>
    </dgm:pt>
    <dgm:pt modelId="{C58D720C-82FA-46B2-BFAC-8A719271A1E0}" type="pres">
      <dgm:prSet presAssocID="{566F4A17-B74F-4B1E-B0C4-A561B7C83E99}" presName="Parent" presStyleLbl="node0" presStyleIdx="0" presStyleCnt="1" custLinFactNeighborX="32270" custLinFactNeighborY="-2580">
        <dgm:presLayoutVars>
          <dgm:chMax val="5"/>
          <dgm:chPref val="5"/>
        </dgm:presLayoutVars>
      </dgm:prSet>
      <dgm:spPr/>
    </dgm:pt>
    <dgm:pt modelId="{3D16F632-FE1E-4E4B-9D4D-593E28B23C11}" type="pres">
      <dgm:prSet presAssocID="{566F4A17-B74F-4B1E-B0C4-A561B7C83E99}" presName="Accent1" presStyleLbl="node1" presStyleIdx="0" presStyleCnt="6" custLinFactX="-100000" custLinFactY="164804" custLinFactNeighborX="-133833" custLinFactNeighborY="200000"/>
      <dgm:spPr/>
    </dgm:pt>
    <dgm:pt modelId="{E2E8F0B7-FC9B-4134-8A28-AF84A3D93F35}" type="pres">
      <dgm:prSet presAssocID="{566F4A17-B74F-4B1E-B0C4-A561B7C83E99}" presName="Accent2" presStyleLbl="node1" presStyleIdx="1" presStyleCnt="6" custLinFactX="390838" custLinFactY="-500000" custLinFactNeighborX="400000" custLinFactNeighborY="-581921"/>
      <dgm:spPr/>
    </dgm:pt>
    <dgm:pt modelId="{581835DE-8D01-425B-AAA3-03625EE4E542}" type="pres">
      <dgm:prSet presAssocID="{566F4A17-B74F-4B1E-B0C4-A561B7C83E99}" presName="Accent3" presStyleLbl="node1" presStyleIdx="2" presStyleCnt="6" custLinFactX="100000" custLinFactY="100000" custLinFactNeighborX="115876" custLinFactNeighborY="164839"/>
      <dgm:spPr/>
    </dgm:pt>
    <dgm:pt modelId="{D42B1A06-765C-4671-AF13-14A3880B4711}" type="pres">
      <dgm:prSet presAssocID="{566F4A17-B74F-4B1E-B0C4-A561B7C83E99}" presName="Accent4" presStyleLbl="node1" presStyleIdx="3" presStyleCnt="6" custLinFactX="65555" custLinFactNeighborX="100000" custLinFactNeighborY="-2401"/>
      <dgm:spPr/>
    </dgm:pt>
    <dgm:pt modelId="{9F842694-D631-41C4-8E03-80F5A0B8C457}" type="pres">
      <dgm:prSet presAssocID="{566F4A17-B74F-4B1E-B0C4-A561B7C83E99}" presName="Accent5" presStyleLbl="node1" presStyleIdx="4" presStyleCnt="6" custLinFactX="500000" custLinFactY="-96087" custLinFactNeighborX="572817" custLinFactNeighborY="-100000"/>
      <dgm:spPr/>
    </dgm:pt>
    <dgm:pt modelId="{6E05935B-2574-4F5E-AFFD-688AB1CC7A44}" type="pres">
      <dgm:prSet presAssocID="{566F4A17-B74F-4B1E-B0C4-A561B7C83E99}" presName="Accent6" presStyleLbl="node1" presStyleIdx="5" presStyleCnt="6" custLinFactX="563293" custLinFactY="100000" custLinFactNeighborX="600000" custLinFactNeighborY="152235"/>
      <dgm:spPr>
        <a:solidFill>
          <a:srgbClr val="7B2672"/>
        </a:solidFill>
      </dgm:spPr>
    </dgm:pt>
  </dgm:ptLst>
  <dgm:cxnLst>
    <dgm:cxn modelId="{F3BEF028-CE1E-4F39-9F8E-E1AA26CC9E38}" srcId="{2185FEF8-7DA4-4C6F-AF85-D937ADC5BDDC}" destId="{A26D7CDF-4FF9-4B6A-98DB-86044A4DD75C}" srcOrd="2" destOrd="0" parTransId="{464C997E-F875-40BE-A643-31CBD4CE22E0}" sibTransId="{C13A5B4C-97DB-49E1-88DA-1EEF1A073D68}"/>
    <dgm:cxn modelId="{26FD332C-D548-4927-897E-CE4F70E60C7A}" type="presOf" srcId="{2185FEF8-7DA4-4C6F-AF85-D937ADC5BDDC}" destId="{B7AC8FB0-52E0-43E0-B796-78EC8BC378AE}" srcOrd="0" destOrd="0" presId="urn:microsoft.com/office/officeart/2009/3/layout/CircleRelationship"/>
    <dgm:cxn modelId="{DF2B2C31-6912-470B-9BC2-01F4F845C658}" srcId="{2185FEF8-7DA4-4C6F-AF85-D937ADC5BDDC}" destId="{48C56C67-046B-464F-BAF8-22E5D6054F8C}" srcOrd="1" destOrd="0" parTransId="{E41999B8-5A46-4EAD-B519-5E186A932BF5}" sibTransId="{777E4FFF-3CFB-45F2-8B7E-68118FD1ACCF}"/>
    <dgm:cxn modelId="{A523008B-083F-46E9-B0D5-97AB3950EA4F}" srcId="{2185FEF8-7DA4-4C6F-AF85-D937ADC5BDDC}" destId="{566F4A17-B74F-4B1E-B0C4-A561B7C83E99}" srcOrd="0" destOrd="0" parTransId="{F9387551-C097-469D-974B-172775E4A203}" sibTransId="{9C15365E-4596-473C-BA0E-7D3A06B265FB}"/>
    <dgm:cxn modelId="{4CF49EF8-1F7B-4CA8-9FD5-FC12EEBA200A}" type="presOf" srcId="{566F4A17-B74F-4B1E-B0C4-A561B7C83E99}" destId="{C58D720C-82FA-46B2-BFAC-8A719271A1E0}" srcOrd="0" destOrd="0" presId="urn:microsoft.com/office/officeart/2009/3/layout/CircleRelationship"/>
    <dgm:cxn modelId="{36F22C29-26BD-434C-9B18-1BD790340B99}" type="presParOf" srcId="{B7AC8FB0-52E0-43E0-B796-78EC8BC378AE}" destId="{C58D720C-82FA-46B2-BFAC-8A719271A1E0}" srcOrd="0" destOrd="0" presId="urn:microsoft.com/office/officeart/2009/3/layout/CircleRelationship"/>
    <dgm:cxn modelId="{2014076C-75AA-4DF1-BAAC-CA0D9A93FCAE}" type="presParOf" srcId="{B7AC8FB0-52E0-43E0-B796-78EC8BC378AE}" destId="{3D16F632-FE1E-4E4B-9D4D-593E28B23C11}" srcOrd="1" destOrd="0" presId="urn:microsoft.com/office/officeart/2009/3/layout/CircleRelationship"/>
    <dgm:cxn modelId="{DB91A7E6-6540-41EA-9F2F-E539B30E5AFD}" type="presParOf" srcId="{B7AC8FB0-52E0-43E0-B796-78EC8BC378AE}" destId="{E2E8F0B7-FC9B-4134-8A28-AF84A3D93F35}" srcOrd="2" destOrd="0" presId="urn:microsoft.com/office/officeart/2009/3/layout/CircleRelationship"/>
    <dgm:cxn modelId="{129B7B11-FEB5-4138-B342-D28B3D3F8018}" type="presParOf" srcId="{B7AC8FB0-52E0-43E0-B796-78EC8BC378AE}" destId="{581835DE-8D01-425B-AAA3-03625EE4E542}" srcOrd="3" destOrd="0" presId="urn:microsoft.com/office/officeart/2009/3/layout/CircleRelationship"/>
    <dgm:cxn modelId="{F2B79A2B-7371-4056-BF07-5DD7C6D4ACE8}" type="presParOf" srcId="{B7AC8FB0-52E0-43E0-B796-78EC8BC378AE}" destId="{D42B1A06-765C-4671-AF13-14A3880B4711}" srcOrd="4" destOrd="0" presId="urn:microsoft.com/office/officeart/2009/3/layout/CircleRelationship"/>
    <dgm:cxn modelId="{5F14956B-457E-4F8A-96DD-C47707E195C6}" type="presParOf" srcId="{B7AC8FB0-52E0-43E0-B796-78EC8BC378AE}" destId="{9F842694-D631-41C4-8E03-80F5A0B8C457}" srcOrd="5" destOrd="0" presId="urn:microsoft.com/office/officeart/2009/3/layout/CircleRelationship"/>
    <dgm:cxn modelId="{556A0C92-04AC-4A31-B703-0746FCA44C68}" type="presParOf" srcId="{B7AC8FB0-52E0-43E0-B796-78EC8BC378AE}" destId="{6E05935B-2574-4F5E-AFFD-688AB1CC7A44}" srcOrd="6"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185FEF8-7DA4-4C6F-AF85-D937ADC5BDDC}"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GB"/>
        </a:p>
      </dgm:t>
    </dgm:pt>
    <dgm:pt modelId="{566F4A17-B74F-4B1E-B0C4-A561B7C83E99}">
      <dgm:prSet phldrT="[Text]"/>
      <dgm:spPr>
        <a:blipFill dpi="0" rotWithShape="0">
          <a:blip xmlns:r="http://schemas.openxmlformats.org/officeDocument/2006/relationships" r:embed="rId1" cstate="screen">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76200">
          <a:solidFill>
            <a:schemeClr val="bg1"/>
          </a:solidFill>
        </a:ln>
      </dgm:spPr>
      <dgm:t>
        <a:bodyPr/>
        <a:lstStyle/>
        <a:p>
          <a:pPr>
            <a:buNone/>
          </a:pPr>
          <a:endParaRPr lang="en-GB" dirty="0">
            <a:solidFill>
              <a:schemeClr val="tx1"/>
            </a:solidFill>
          </a:endParaRPr>
        </a:p>
      </dgm:t>
    </dgm:pt>
    <dgm:pt modelId="{F9387551-C097-469D-974B-172775E4A203}" type="parTrans" cxnId="{A523008B-083F-46E9-B0D5-97AB3950EA4F}">
      <dgm:prSet/>
      <dgm:spPr/>
      <dgm:t>
        <a:bodyPr/>
        <a:lstStyle/>
        <a:p>
          <a:endParaRPr lang="en-GB"/>
        </a:p>
      </dgm:t>
    </dgm:pt>
    <dgm:pt modelId="{9C15365E-4596-473C-BA0E-7D3A06B265FB}" type="sibTrans" cxnId="{A523008B-083F-46E9-B0D5-97AB3950EA4F}">
      <dgm:prSet/>
      <dgm:spPr/>
      <dgm:t>
        <a:bodyPr/>
        <a:lstStyle/>
        <a:p>
          <a:endParaRPr lang="en-GB"/>
        </a:p>
      </dgm:t>
    </dgm:pt>
    <dgm:pt modelId="{48C56C67-046B-464F-BAF8-22E5D6054F8C}">
      <dgm:prSet phldrT="[Text]"/>
      <dgm:spPr>
        <a:solidFill>
          <a:srgbClr val="E73081">
            <a:alpha val="50000"/>
          </a:srgbClr>
        </a:solidFill>
      </dgm:spPr>
      <dgm:t>
        <a:bodyPr/>
        <a:lstStyle/>
        <a:p>
          <a:endParaRPr lang="en-GB"/>
        </a:p>
      </dgm:t>
    </dgm:pt>
    <dgm:pt modelId="{E41999B8-5A46-4EAD-B519-5E186A932BF5}" type="parTrans" cxnId="{DF2B2C31-6912-470B-9BC2-01F4F845C658}">
      <dgm:prSet/>
      <dgm:spPr/>
      <dgm:t>
        <a:bodyPr/>
        <a:lstStyle/>
        <a:p>
          <a:endParaRPr lang="en-GB"/>
        </a:p>
      </dgm:t>
    </dgm:pt>
    <dgm:pt modelId="{777E4FFF-3CFB-45F2-8B7E-68118FD1ACCF}" type="sibTrans" cxnId="{DF2B2C31-6912-470B-9BC2-01F4F845C658}">
      <dgm:prSet/>
      <dgm:spPr/>
      <dgm:t>
        <a:bodyPr/>
        <a:lstStyle/>
        <a:p>
          <a:endParaRPr lang="en-GB"/>
        </a:p>
      </dgm:t>
    </dgm:pt>
    <dgm:pt modelId="{A26D7CDF-4FF9-4B6A-98DB-86044A4DD75C}">
      <dgm:prSet phldrT="[Text]"/>
      <dgm:spPr>
        <a:solidFill>
          <a:srgbClr val="00AD00">
            <a:alpha val="50000"/>
          </a:srgbClr>
        </a:solidFill>
      </dgm:spPr>
      <dgm:t>
        <a:bodyPr/>
        <a:lstStyle/>
        <a:p>
          <a:endParaRPr lang="en-GB"/>
        </a:p>
      </dgm:t>
    </dgm:pt>
    <dgm:pt modelId="{464C997E-F875-40BE-A643-31CBD4CE22E0}" type="parTrans" cxnId="{F3BEF028-CE1E-4F39-9F8E-E1AA26CC9E38}">
      <dgm:prSet/>
      <dgm:spPr/>
      <dgm:t>
        <a:bodyPr/>
        <a:lstStyle/>
        <a:p>
          <a:endParaRPr lang="en-GB"/>
        </a:p>
      </dgm:t>
    </dgm:pt>
    <dgm:pt modelId="{C13A5B4C-97DB-49E1-88DA-1EEF1A073D68}" type="sibTrans" cxnId="{F3BEF028-CE1E-4F39-9F8E-E1AA26CC9E38}">
      <dgm:prSet/>
      <dgm:spPr/>
      <dgm:t>
        <a:bodyPr/>
        <a:lstStyle/>
        <a:p>
          <a:endParaRPr lang="en-GB"/>
        </a:p>
      </dgm:t>
    </dgm:pt>
    <dgm:pt modelId="{B7AC8FB0-52E0-43E0-B796-78EC8BC378AE}" type="pres">
      <dgm:prSet presAssocID="{2185FEF8-7DA4-4C6F-AF85-D937ADC5BDDC}" presName="Name0" presStyleCnt="0">
        <dgm:presLayoutVars>
          <dgm:chMax val="1"/>
          <dgm:chPref val="1"/>
        </dgm:presLayoutVars>
      </dgm:prSet>
      <dgm:spPr/>
    </dgm:pt>
    <dgm:pt modelId="{C58D720C-82FA-46B2-BFAC-8A719271A1E0}" type="pres">
      <dgm:prSet presAssocID="{566F4A17-B74F-4B1E-B0C4-A561B7C83E99}" presName="Parent" presStyleLbl="node0" presStyleIdx="0" presStyleCnt="1" custLinFactNeighborX="24187" custLinFactNeighborY="8670">
        <dgm:presLayoutVars>
          <dgm:chMax val="5"/>
          <dgm:chPref val="5"/>
        </dgm:presLayoutVars>
      </dgm:prSet>
      <dgm:spPr/>
    </dgm:pt>
    <dgm:pt modelId="{3D16F632-FE1E-4E4B-9D4D-593E28B23C11}" type="pres">
      <dgm:prSet presAssocID="{566F4A17-B74F-4B1E-B0C4-A561B7C83E99}" presName="Accent1" presStyleLbl="node1" presStyleIdx="0" presStyleCnt="6" custLinFactX="-100000" custLinFactY="113201" custLinFactNeighborX="-186678" custLinFactNeighborY="200000"/>
      <dgm:spPr/>
    </dgm:pt>
    <dgm:pt modelId="{E2E8F0B7-FC9B-4134-8A28-AF84A3D93F35}" type="pres">
      <dgm:prSet presAssocID="{566F4A17-B74F-4B1E-B0C4-A561B7C83E99}" presName="Accent2" presStyleLbl="node1" presStyleIdx="1" presStyleCnt="6" custLinFactX="390838" custLinFactY="-500000" custLinFactNeighborX="400000" custLinFactNeighborY="-581921"/>
      <dgm:spPr/>
    </dgm:pt>
    <dgm:pt modelId="{581835DE-8D01-425B-AAA3-03625EE4E542}" type="pres">
      <dgm:prSet presAssocID="{566F4A17-B74F-4B1E-B0C4-A561B7C83E99}" presName="Accent3" presStyleLbl="node1" presStyleIdx="2" presStyleCnt="6" custLinFactX="100000" custLinFactY="100000" custLinFactNeighborX="115876" custLinFactNeighborY="164839"/>
      <dgm:spPr/>
    </dgm:pt>
    <dgm:pt modelId="{D42B1A06-765C-4671-AF13-14A3880B4711}" type="pres">
      <dgm:prSet presAssocID="{566F4A17-B74F-4B1E-B0C4-A561B7C83E99}" presName="Accent4" presStyleLbl="node1" presStyleIdx="3" presStyleCnt="6" custLinFactX="-100000" custLinFactNeighborX="-105311" custLinFactNeighborY="-75041"/>
      <dgm:spPr/>
    </dgm:pt>
    <dgm:pt modelId="{9F842694-D631-41C4-8E03-80F5A0B8C457}" type="pres">
      <dgm:prSet presAssocID="{566F4A17-B74F-4B1E-B0C4-A561B7C83E99}" presName="Accent5" presStyleLbl="node1" presStyleIdx="4" presStyleCnt="6" custLinFactX="545140" custLinFactY="28060" custLinFactNeighborX="600000" custLinFactNeighborY="100000"/>
      <dgm:spPr/>
    </dgm:pt>
    <dgm:pt modelId="{6E05935B-2574-4F5E-AFFD-688AB1CC7A44}" type="pres">
      <dgm:prSet presAssocID="{566F4A17-B74F-4B1E-B0C4-A561B7C83E99}" presName="Accent6" presStyleLbl="node1" presStyleIdx="5" presStyleCnt="6" custLinFactX="600000" custLinFactY="100000" custLinFactNeighborX="642624" custLinFactNeighborY="188291"/>
      <dgm:spPr>
        <a:solidFill>
          <a:srgbClr val="7B2672"/>
        </a:solidFill>
      </dgm:spPr>
    </dgm:pt>
  </dgm:ptLst>
  <dgm:cxnLst>
    <dgm:cxn modelId="{F3BEF028-CE1E-4F39-9F8E-E1AA26CC9E38}" srcId="{2185FEF8-7DA4-4C6F-AF85-D937ADC5BDDC}" destId="{A26D7CDF-4FF9-4B6A-98DB-86044A4DD75C}" srcOrd="2" destOrd="0" parTransId="{464C997E-F875-40BE-A643-31CBD4CE22E0}" sibTransId="{C13A5B4C-97DB-49E1-88DA-1EEF1A073D68}"/>
    <dgm:cxn modelId="{26FD332C-D548-4927-897E-CE4F70E60C7A}" type="presOf" srcId="{2185FEF8-7DA4-4C6F-AF85-D937ADC5BDDC}" destId="{B7AC8FB0-52E0-43E0-B796-78EC8BC378AE}" srcOrd="0" destOrd="0" presId="urn:microsoft.com/office/officeart/2009/3/layout/CircleRelationship"/>
    <dgm:cxn modelId="{DF2B2C31-6912-470B-9BC2-01F4F845C658}" srcId="{2185FEF8-7DA4-4C6F-AF85-D937ADC5BDDC}" destId="{48C56C67-046B-464F-BAF8-22E5D6054F8C}" srcOrd="1" destOrd="0" parTransId="{E41999B8-5A46-4EAD-B519-5E186A932BF5}" sibTransId="{777E4FFF-3CFB-45F2-8B7E-68118FD1ACCF}"/>
    <dgm:cxn modelId="{A523008B-083F-46E9-B0D5-97AB3950EA4F}" srcId="{2185FEF8-7DA4-4C6F-AF85-D937ADC5BDDC}" destId="{566F4A17-B74F-4B1E-B0C4-A561B7C83E99}" srcOrd="0" destOrd="0" parTransId="{F9387551-C097-469D-974B-172775E4A203}" sibTransId="{9C15365E-4596-473C-BA0E-7D3A06B265FB}"/>
    <dgm:cxn modelId="{4CF49EF8-1F7B-4CA8-9FD5-FC12EEBA200A}" type="presOf" srcId="{566F4A17-B74F-4B1E-B0C4-A561B7C83E99}" destId="{C58D720C-82FA-46B2-BFAC-8A719271A1E0}" srcOrd="0" destOrd="0" presId="urn:microsoft.com/office/officeart/2009/3/layout/CircleRelationship"/>
    <dgm:cxn modelId="{36F22C29-26BD-434C-9B18-1BD790340B99}" type="presParOf" srcId="{B7AC8FB0-52E0-43E0-B796-78EC8BC378AE}" destId="{C58D720C-82FA-46B2-BFAC-8A719271A1E0}" srcOrd="0" destOrd="0" presId="urn:microsoft.com/office/officeart/2009/3/layout/CircleRelationship"/>
    <dgm:cxn modelId="{2014076C-75AA-4DF1-BAAC-CA0D9A93FCAE}" type="presParOf" srcId="{B7AC8FB0-52E0-43E0-B796-78EC8BC378AE}" destId="{3D16F632-FE1E-4E4B-9D4D-593E28B23C11}" srcOrd="1" destOrd="0" presId="urn:microsoft.com/office/officeart/2009/3/layout/CircleRelationship"/>
    <dgm:cxn modelId="{DB91A7E6-6540-41EA-9F2F-E539B30E5AFD}" type="presParOf" srcId="{B7AC8FB0-52E0-43E0-B796-78EC8BC378AE}" destId="{E2E8F0B7-FC9B-4134-8A28-AF84A3D93F35}" srcOrd="2" destOrd="0" presId="urn:microsoft.com/office/officeart/2009/3/layout/CircleRelationship"/>
    <dgm:cxn modelId="{129B7B11-FEB5-4138-B342-D28B3D3F8018}" type="presParOf" srcId="{B7AC8FB0-52E0-43E0-B796-78EC8BC378AE}" destId="{581835DE-8D01-425B-AAA3-03625EE4E542}" srcOrd="3" destOrd="0" presId="urn:microsoft.com/office/officeart/2009/3/layout/CircleRelationship"/>
    <dgm:cxn modelId="{F2B79A2B-7371-4056-BF07-5DD7C6D4ACE8}" type="presParOf" srcId="{B7AC8FB0-52E0-43E0-B796-78EC8BC378AE}" destId="{D42B1A06-765C-4671-AF13-14A3880B4711}" srcOrd="4" destOrd="0" presId="urn:microsoft.com/office/officeart/2009/3/layout/CircleRelationship"/>
    <dgm:cxn modelId="{5F14956B-457E-4F8A-96DD-C47707E195C6}" type="presParOf" srcId="{B7AC8FB0-52E0-43E0-B796-78EC8BC378AE}" destId="{9F842694-D631-41C4-8E03-80F5A0B8C457}" srcOrd="5" destOrd="0" presId="urn:microsoft.com/office/officeart/2009/3/layout/CircleRelationship"/>
    <dgm:cxn modelId="{556A0C92-04AC-4A31-B703-0746FCA44C68}" type="presParOf" srcId="{B7AC8FB0-52E0-43E0-B796-78EC8BC378AE}" destId="{6E05935B-2574-4F5E-AFFD-688AB1CC7A44}"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D720C-82FA-46B2-BFAC-8A719271A1E0}">
      <dsp:nvSpPr>
        <dsp:cNvPr id="0" name=""/>
        <dsp:cNvSpPr/>
      </dsp:nvSpPr>
      <dsp:spPr>
        <a:xfrm>
          <a:off x="2739562" y="87889"/>
          <a:ext cx="4447329" cy="4447682"/>
        </a:xfrm>
        <a:prstGeom prst="ellipse">
          <a:avLst/>
        </a:prstGeom>
        <a:solidFill>
          <a:srgbClr val="00AD00">
            <a:alpha val="50196"/>
          </a:srgbClr>
        </a:solidFill>
        <a:ln w="762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chemeClr val="tx1"/>
            </a:solidFill>
          </a:endParaRPr>
        </a:p>
      </dsp:txBody>
      <dsp:txXfrm>
        <a:off x="3390858" y="739237"/>
        <a:ext cx="3144737" cy="3144986"/>
      </dsp:txXfrm>
    </dsp:sp>
    <dsp:sp modelId="{3D16F632-FE1E-4E4B-9D4D-593E28B23C11}">
      <dsp:nvSpPr>
        <dsp:cNvPr id="0" name=""/>
        <dsp:cNvSpPr/>
      </dsp:nvSpPr>
      <dsp:spPr>
        <a:xfrm>
          <a:off x="2684915" y="1804498"/>
          <a:ext cx="494939" cy="4946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8F0B7-FC9B-4134-8A28-AF84A3D93F35}">
      <dsp:nvSpPr>
        <dsp:cNvPr id="0" name=""/>
        <dsp:cNvSpPr/>
      </dsp:nvSpPr>
      <dsp:spPr>
        <a:xfrm>
          <a:off x="5506050" y="440998"/>
          <a:ext cx="358474" cy="3585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835DE-8D01-425B-AAA3-03625EE4E542}">
      <dsp:nvSpPr>
        <dsp:cNvPr id="0" name=""/>
        <dsp:cNvSpPr/>
      </dsp:nvSpPr>
      <dsp:spPr>
        <a:xfrm>
          <a:off x="6811768" y="2957183"/>
          <a:ext cx="358474" cy="3585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B1A06-765C-4671-AF13-14A3880B4711}">
      <dsp:nvSpPr>
        <dsp:cNvPr id="0" name=""/>
        <dsp:cNvSpPr/>
      </dsp:nvSpPr>
      <dsp:spPr>
        <a:xfrm>
          <a:off x="5143855" y="4689365"/>
          <a:ext cx="494939" cy="4946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42694-D631-41C4-8E03-80F5A0B8C457}">
      <dsp:nvSpPr>
        <dsp:cNvPr id="0" name=""/>
        <dsp:cNvSpPr/>
      </dsp:nvSpPr>
      <dsp:spPr>
        <a:xfrm>
          <a:off x="6618204" y="0"/>
          <a:ext cx="358474" cy="35851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5935B-2574-4F5E-AFFD-688AB1CC7A44}">
      <dsp:nvSpPr>
        <dsp:cNvPr id="0" name=""/>
        <dsp:cNvSpPr/>
      </dsp:nvSpPr>
      <dsp:spPr>
        <a:xfrm>
          <a:off x="5813647" y="3658126"/>
          <a:ext cx="358474" cy="358516"/>
        </a:xfrm>
        <a:prstGeom prst="ellipse">
          <a:avLst/>
        </a:prstGeom>
        <a:solidFill>
          <a:srgbClr val="7B26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D720C-82FA-46B2-BFAC-8A719271A1E0}">
      <dsp:nvSpPr>
        <dsp:cNvPr id="0" name=""/>
        <dsp:cNvSpPr/>
      </dsp:nvSpPr>
      <dsp:spPr>
        <a:xfrm>
          <a:off x="2210990" y="540417"/>
          <a:ext cx="4085676" cy="4086001"/>
        </a:xfrm>
        <a:prstGeom prst="ellipse">
          <a:avLst/>
        </a:prstGeom>
        <a:blipFill dpi="0" rotWithShape="0">
          <a:blip xmlns:r="http://schemas.openxmlformats.org/officeDocument/2006/relationships" r:embed="rId1" cstate="screen">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solidFill>
              <a:schemeClr val="tx1"/>
            </a:solidFill>
          </a:endParaRPr>
        </a:p>
      </dsp:txBody>
      <dsp:txXfrm>
        <a:off x="2809323" y="1138798"/>
        <a:ext cx="2889010" cy="2889239"/>
      </dsp:txXfrm>
    </dsp:sp>
    <dsp:sp modelId="{3D16F632-FE1E-4E4B-9D4D-593E28B23C11}">
      <dsp:nvSpPr>
        <dsp:cNvPr id="0" name=""/>
        <dsp:cNvSpPr/>
      </dsp:nvSpPr>
      <dsp:spPr>
        <a:xfrm>
          <a:off x="2250751" y="1423261"/>
          <a:ext cx="454691" cy="4544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8F0B7-FC9B-4134-8A28-AF84A3D93F35}">
      <dsp:nvSpPr>
        <dsp:cNvPr id="0" name=""/>
        <dsp:cNvSpPr/>
      </dsp:nvSpPr>
      <dsp:spPr>
        <a:xfrm>
          <a:off x="5082756" y="405137"/>
          <a:ext cx="329324" cy="32936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835DE-8D01-425B-AAA3-03625EE4E542}">
      <dsp:nvSpPr>
        <dsp:cNvPr id="0" name=""/>
        <dsp:cNvSpPr/>
      </dsp:nvSpPr>
      <dsp:spPr>
        <a:xfrm>
          <a:off x="6282294" y="2716708"/>
          <a:ext cx="329324" cy="32936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B1A06-765C-4671-AF13-14A3880B4711}">
      <dsp:nvSpPr>
        <dsp:cNvPr id="0" name=""/>
        <dsp:cNvSpPr/>
      </dsp:nvSpPr>
      <dsp:spPr>
        <a:xfrm>
          <a:off x="3063717" y="3977936"/>
          <a:ext cx="454691" cy="4544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42694-D631-41C4-8E03-80F5A0B8C457}">
      <dsp:nvSpPr>
        <dsp:cNvPr id="0" name=""/>
        <dsp:cNvSpPr/>
      </dsp:nvSpPr>
      <dsp:spPr>
        <a:xfrm>
          <a:off x="6342647" y="1067617"/>
          <a:ext cx="329324" cy="32936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5935B-2574-4F5E-AFFD-688AB1CC7A44}">
      <dsp:nvSpPr>
        <dsp:cNvPr id="0" name=""/>
        <dsp:cNvSpPr/>
      </dsp:nvSpPr>
      <dsp:spPr>
        <a:xfrm>
          <a:off x="5626596" y="3479405"/>
          <a:ext cx="329324" cy="329362"/>
        </a:xfrm>
        <a:prstGeom prst="ellipse">
          <a:avLst/>
        </a:prstGeom>
        <a:solidFill>
          <a:srgbClr val="7B26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62920-3273-B846-9E99-564668E8129E}"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7B119-958E-2841-8EFF-92750FFA808A}" type="slidenum">
              <a:rPr lang="en-US" smtClean="0"/>
              <a:t>‹#›</a:t>
            </a:fld>
            <a:endParaRPr lang="en-US"/>
          </a:p>
        </p:txBody>
      </p:sp>
    </p:spTree>
    <p:extLst>
      <p:ext uri="{BB962C8B-B14F-4D97-AF65-F5344CB8AC3E}">
        <p14:creationId xmlns:p14="http://schemas.microsoft.com/office/powerpoint/2010/main" val="227192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Please feel free to change the title</a:t>
            </a:r>
          </a:p>
        </p:txBody>
      </p:sp>
      <p:sp>
        <p:nvSpPr>
          <p:cNvPr id="4" name="Slide Number Placeholder 3"/>
          <p:cNvSpPr>
            <a:spLocks noGrp="1"/>
          </p:cNvSpPr>
          <p:nvPr>
            <p:ph type="sldNum" sz="quarter" idx="5"/>
          </p:nvPr>
        </p:nvSpPr>
        <p:spPr/>
        <p:txBody>
          <a:bodyPr/>
          <a:lstStyle/>
          <a:p>
            <a:fld id="{A307B119-958E-2841-8EFF-92750FFA808A}" type="slidenum">
              <a:rPr lang="en-US" smtClean="0"/>
              <a:t>1</a:t>
            </a:fld>
            <a:endParaRPr lang="en-US"/>
          </a:p>
        </p:txBody>
      </p:sp>
    </p:spTree>
    <p:extLst>
      <p:ext uri="{BB962C8B-B14F-4D97-AF65-F5344CB8AC3E}">
        <p14:creationId xmlns:p14="http://schemas.microsoft.com/office/powerpoint/2010/main" val="404986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This slide can be used to give more detail on each of the 6 needs or can be used instead of the previous slide should the presenter want more detail on each of the needs visible. </a:t>
            </a:r>
            <a:br>
              <a:rPr lang="en-GB" dirty="0"/>
            </a:br>
            <a:br>
              <a:rPr lang="en-GB" dirty="0"/>
            </a:br>
            <a:r>
              <a:rPr lang="en-GB" dirty="0"/>
              <a:t>If the presenter can give this detail verbally, without text being on screen, this slide can be hidden. You can hide a slide by right clicking on the slide in the left hand column and selecting ‘Hide Slide’.</a:t>
            </a:r>
          </a:p>
          <a:p>
            <a:r>
              <a:rPr lang="en-GB" dirty="0"/>
              <a:t>We have included the definitions in the notes of the previous slide in case you want to hide this slide.</a:t>
            </a:r>
          </a:p>
        </p:txBody>
      </p:sp>
      <p:sp>
        <p:nvSpPr>
          <p:cNvPr id="4" name="Slide Number Placeholder 3"/>
          <p:cNvSpPr>
            <a:spLocks noGrp="1"/>
          </p:cNvSpPr>
          <p:nvPr>
            <p:ph type="sldNum" sz="quarter" idx="5"/>
          </p:nvPr>
        </p:nvSpPr>
        <p:spPr/>
        <p:txBody>
          <a:bodyPr/>
          <a:lstStyle/>
          <a:p>
            <a:fld id="{A307B119-958E-2841-8EFF-92750FFA808A}" type="slidenum">
              <a:rPr lang="en-US" smtClean="0"/>
              <a:t>10</a:t>
            </a:fld>
            <a:endParaRPr lang="en-US"/>
          </a:p>
        </p:txBody>
      </p:sp>
    </p:spTree>
    <p:extLst>
      <p:ext uri="{BB962C8B-B14F-4D97-AF65-F5344CB8AC3E}">
        <p14:creationId xmlns:p14="http://schemas.microsoft.com/office/powerpoint/2010/main" val="335413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Use this slide to help learners recognise the link between the previous discussions around animal needs and the next task. Learners have currently considered what the needs of all animal are, now they will complete a task that helps them to think about how we can help our pets to have their needs met. This will be done by thinking about life as a vet and how they can help owners meet their pets need. </a:t>
            </a:r>
          </a:p>
          <a:p>
            <a:endParaRPr lang="en-GB" dirty="0"/>
          </a:p>
          <a:p>
            <a:endParaRPr lang="en-GB" dirty="0"/>
          </a:p>
          <a:p>
            <a:endParaRPr lang="en-GB" dirty="0"/>
          </a:p>
          <a:p>
            <a:endParaRPr lang="en-GB" dirty="0"/>
          </a:p>
          <a:p>
            <a:endParaRPr lang="en-GB" dirty="0"/>
          </a:p>
          <a:p>
            <a:r>
              <a:rPr lang="en-GB" b="1" i="1" dirty="0"/>
              <a:t>Image: </a:t>
            </a:r>
            <a:r>
              <a:rPr lang="en-GB" b="0" i="1" dirty="0"/>
              <a:t>https://www.freeimages.com/clipart/feline-vet-person-png-art-5695274 (</a:t>
            </a:r>
            <a:r>
              <a:rPr lang="en-GB" b="0" i="1" dirty="0">
                <a:solidFill>
                  <a:srgbClr val="000000"/>
                </a:solidFill>
                <a:effectLst/>
                <a:latin typeface="-apple-system"/>
              </a:rPr>
              <a:t>File ID</a:t>
            </a:r>
            <a:r>
              <a:rPr lang="en-GB" b="0" i="1" dirty="0">
                <a:effectLst/>
                <a:latin typeface="-apple-system"/>
              </a:rPr>
              <a:t>#5695274)</a:t>
            </a:r>
            <a:endParaRPr lang="en-GB" b="0" i="1" dirty="0"/>
          </a:p>
        </p:txBody>
      </p:sp>
      <p:sp>
        <p:nvSpPr>
          <p:cNvPr id="4" name="Slide Number Placeholder 3"/>
          <p:cNvSpPr>
            <a:spLocks noGrp="1"/>
          </p:cNvSpPr>
          <p:nvPr>
            <p:ph type="sldNum" sz="quarter" idx="5"/>
          </p:nvPr>
        </p:nvSpPr>
        <p:spPr/>
        <p:txBody>
          <a:bodyPr/>
          <a:lstStyle/>
          <a:p>
            <a:fld id="{A307B119-958E-2841-8EFF-92750FFA808A}" type="slidenum">
              <a:rPr lang="en-US" smtClean="0"/>
              <a:t>11</a:t>
            </a:fld>
            <a:endParaRPr lang="en-US"/>
          </a:p>
        </p:txBody>
      </p:sp>
    </p:spTree>
    <p:extLst>
      <p:ext uri="{BB962C8B-B14F-4D97-AF65-F5344CB8AC3E}">
        <p14:creationId xmlns:p14="http://schemas.microsoft.com/office/powerpoint/2010/main" val="1312204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This slide is an opportunity to share some images of yourself/your veterinary practice to help the children see where you work and bring the next activity to life. Ask the children to imagine they are working there and are now vets/vet nurses themselves. Additionally, if you have brought in props to show them (i.e., uniform, a stethoscope, thermometer, toenail clippers, gloves, etc…) now can be a good time to share these with the class or ask some members of the class to dress up as vets in preparation for the task. </a:t>
            </a:r>
          </a:p>
          <a:p>
            <a:endParaRPr lang="en-GB" dirty="0"/>
          </a:p>
          <a:p>
            <a:r>
              <a:rPr lang="en-GB" dirty="0"/>
              <a:t>Should you not want to use this slide, the slide can simply be skipped/hidden.</a:t>
            </a:r>
          </a:p>
          <a:p>
            <a:endParaRPr lang="en-GB" dirty="0"/>
          </a:p>
          <a:p>
            <a:endParaRPr lang="en-GB" dirty="0"/>
          </a:p>
          <a:p>
            <a:endParaRPr lang="en-GB" dirty="0"/>
          </a:p>
          <a:p>
            <a:endParaRPr lang="en-GB" dirty="0"/>
          </a:p>
          <a:p>
            <a:r>
              <a:rPr lang="en-GB" b="1" i="1" dirty="0"/>
              <a:t>Image: </a:t>
            </a:r>
            <a:r>
              <a:rPr lang="en-GB" b="0" i="1" dirty="0"/>
              <a:t>https://www.freeimages.com/clipart/feline-vet-person-png-art-5695274 (</a:t>
            </a:r>
            <a:r>
              <a:rPr lang="en-GB" b="0" i="1" dirty="0">
                <a:solidFill>
                  <a:srgbClr val="000000"/>
                </a:solidFill>
                <a:effectLst/>
                <a:latin typeface="-apple-system"/>
              </a:rPr>
              <a:t>File ID</a:t>
            </a:r>
            <a:r>
              <a:rPr lang="en-GB" b="0" i="1" dirty="0">
                <a:effectLst/>
                <a:latin typeface="-apple-system"/>
              </a:rPr>
              <a:t>#5695274)</a:t>
            </a:r>
            <a:endParaRPr lang="en-GB" b="0" i="1" dirty="0"/>
          </a:p>
        </p:txBody>
      </p:sp>
      <p:sp>
        <p:nvSpPr>
          <p:cNvPr id="4" name="Slide Number Placeholder 3"/>
          <p:cNvSpPr>
            <a:spLocks noGrp="1"/>
          </p:cNvSpPr>
          <p:nvPr>
            <p:ph type="sldNum" sz="quarter" idx="5"/>
          </p:nvPr>
        </p:nvSpPr>
        <p:spPr/>
        <p:txBody>
          <a:bodyPr/>
          <a:lstStyle/>
          <a:p>
            <a:fld id="{A307B119-958E-2841-8EFF-92750FFA808A}" type="slidenum">
              <a:rPr lang="en-US" smtClean="0"/>
              <a:t>12</a:t>
            </a:fld>
            <a:endParaRPr lang="en-US"/>
          </a:p>
        </p:txBody>
      </p:sp>
    </p:spTree>
    <p:extLst>
      <p:ext uri="{BB962C8B-B14F-4D97-AF65-F5344CB8AC3E}">
        <p14:creationId xmlns:p14="http://schemas.microsoft.com/office/powerpoint/2010/main" val="231273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children have seen what life in a vet surgery looks like on the previous slide introduce the task.</a:t>
            </a:r>
          </a:p>
          <a:p>
            <a:endParaRPr lang="en-GB" dirty="0"/>
          </a:p>
          <a:p>
            <a:r>
              <a:rPr lang="en-GB" dirty="0"/>
              <a:t>Remind the class that a Vet/Vet Nurses’ job is to help all pets have their needs met so they can live their happiest, healthiest lives.</a:t>
            </a:r>
          </a:p>
          <a:p>
            <a:endParaRPr lang="en-GB" dirty="0"/>
          </a:p>
          <a:p>
            <a:r>
              <a:rPr lang="en-GB" dirty="0"/>
              <a:t>For the main task, learners will pretend to be Vets/Vet Nurses for a day by working through a number of different appointments. For each appointment, learners should read the key information about the pet, decide what need is not being met and think about what changes could be made to help meet that need. </a:t>
            </a:r>
            <a:br>
              <a:rPr lang="en-GB" dirty="0"/>
            </a:br>
            <a:endParaRPr lang="en-GB" dirty="0"/>
          </a:p>
          <a:p>
            <a:endParaRPr lang="en-GB" dirty="0"/>
          </a:p>
          <a:p>
            <a:endParaRPr lang="en-GB" dirty="0"/>
          </a:p>
          <a:p>
            <a:br>
              <a:rPr lang="en-GB" dirty="0"/>
            </a:br>
            <a:r>
              <a:rPr lang="en-GB" b="1" i="1" dirty="0"/>
              <a:t>Image: </a:t>
            </a:r>
            <a:r>
              <a:rPr lang="en-GB" i="1" dirty="0"/>
              <a:t>https://www.freeimages.com/clipart/vet-bunny-people-png-design-5692141 (</a:t>
            </a:r>
            <a:r>
              <a:rPr lang="en-GB" b="0" i="1" dirty="0">
                <a:solidFill>
                  <a:srgbClr val="000000"/>
                </a:solidFill>
                <a:effectLst/>
                <a:latin typeface="-apple-system"/>
              </a:rPr>
              <a:t>File ID</a:t>
            </a:r>
            <a:r>
              <a:rPr lang="en-GB" b="0" i="1" dirty="0">
                <a:effectLst/>
                <a:latin typeface="-apple-system"/>
              </a:rPr>
              <a:t>#5692141)</a:t>
            </a:r>
            <a:endParaRPr lang="en-GB" i="1" dirty="0"/>
          </a:p>
        </p:txBody>
      </p:sp>
      <p:sp>
        <p:nvSpPr>
          <p:cNvPr id="4" name="Slide Number Placeholder 3"/>
          <p:cNvSpPr>
            <a:spLocks noGrp="1"/>
          </p:cNvSpPr>
          <p:nvPr>
            <p:ph type="sldNum" sz="quarter" idx="5"/>
          </p:nvPr>
        </p:nvSpPr>
        <p:spPr/>
        <p:txBody>
          <a:bodyPr/>
          <a:lstStyle/>
          <a:p>
            <a:fld id="{A307B119-958E-2841-8EFF-92750FFA808A}" type="slidenum">
              <a:rPr lang="en-US" smtClean="0"/>
              <a:t>13</a:t>
            </a:fld>
            <a:endParaRPr lang="en-US"/>
          </a:p>
        </p:txBody>
      </p:sp>
    </p:spTree>
    <p:extLst>
      <p:ext uri="{BB962C8B-B14F-4D97-AF65-F5344CB8AC3E}">
        <p14:creationId xmlns:p14="http://schemas.microsoft.com/office/powerpoint/2010/main" val="398728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800" b="1" dirty="0"/>
              <a:t>Presenter Notes:</a:t>
            </a: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As the guinea pigs' hutch is too small, and they are living on their own, they may be bored, lonely and frustrated. Guinea pigs are a social species, so Pebbles’ problem behaviour (i.e. not eating, oversleeping, being nervous) may be because she is lonely and under stimulated. In this case, the need for ‘company’ and ‘home’ are not being met.</a:t>
            </a:r>
          </a:p>
          <a:p>
            <a:pP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800" kern="100" dirty="0">
                <a:effectLst/>
                <a:latin typeface="Aptos" panose="020B0004020202020204" pitchFamily="34" charset="0"/>
                <a:ea typeface="Aptos" panose="020B0004020202020204" pitchFamily="34" charset="0"/>
                <a:cs typeface="Times New Roman" panose="02020603050405020304" pitchFamily="18" charset="0"/>
              </a:rPr>
              <a:t>By adopting a second guinea pig the family could ensure Pebbles is happier and more content, meeting their need for ‘company’. However, they would also need to consider acquiring a larger hutch and a run (if they do not have one already) to provide more space for the guinea pigs to exercise, explore and interact with their environment, like they would in their natural habitat. </a:t>
            </a:r>
          </a:p>
        </p:txBody>
      </p:sp>
      <p:sp>
        <p:nvSpPr>
          <p:cNvPr id="4" name="Slide Number Placeholder 3"/>
          <p:cNvSpPr>
            <a:spLocks noGrp="1"/>
          </p:cNvSpPr>
          <p:nvPr>
            <p:ph type="sldNum" sz="quarter" idx="5"/>
          </p:nvPr>
        </p:nvSpPr>
        <p:spPr/>
        <p:txBody>
          <a:bodyPr/>
          <a:lstStyle/>
          <a:p>
            <a:fld id="{A307B119-958E-2841-8EFF-92750FFA808A}" type="slidenum">
              <a:rPr lang="en-US" smtClean="0"/>
              <a:t>14</a:t>
            </a:fld>
            <a:endParaRPr lang="en-US"/>
          </a:p>
        </p:txBody>
      </p:sp>
    </p:spTree>
    <p:extLst>
      <p:ext uri="{BB962C8B-B14F-4D97-AF65-F5344CB8AC3E}">
        <p14:creationId xmlns:p14="http://schemas.microsoft.com/office/powerpoint/2010/main" val="200579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dirty="0"/>
              <a:t>Presenter Notes:</a:t>
            </a: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Living in a top floor flat (likely with less space and less access to outdoor space) Gordon may be feeling frustrated. Chewing furniture/shoes, excessive barking/whining and restlessness are also signs that the dogs need for a satisfied ‘mental state’ is not being met. The dog is likely under stimulated.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500" kern="100" dirty="0">
                <a:effectLst/>
                <a:latin typeface="Aptos" panose="020B0004020202020204" pitchFamily="34" charset="0"/>
                <a:ea typeface="Aptos" panose="020B0004020202020204" pitchFamily="34" charset="0"/>
                <a:cs typeface="Times New Roman" panose="02020603050405020304" pitchFamily="18" charset="0"/>
              </a:rPr>
              <a:t>Ensuring the dog has lots of access to outdoor space (i.e., more walks/time outside), and by providing the dog with lots of opportunities for mental stimulation/enrichment may improve the dog's behaviour. Mental enrichment/stimulation for dogs could be achieve by giving extra outdoor time, time to sniff, puzzle toys, opportunities for play, scent games, attention, etc…</a:t>
            </a:r>
          </a:p>
        </p:txBody>
      </p:sp>
      <p:sp>
        <p:nvSpPr>
          <p:cNvPr id="4" name="Slide Number Placeholder 3"/>
          <p:cNvSpPr>
            <a:spLocks noGrp="1"/>
          </p:cNvSpPr>
          <p:nvPr>
            <p:ph type="sldNum" sz="quarter" idx="5"/>
          </p:nvPr>
        </p:nvSpPr>
        <p:spPr/>
        <p:txBody>
          <a:bodyPr/>
          <a:lstStyle/>
          <a:p>
            <a:fld id="{A307B119-958E-2841-8EFF-92750FFA808A}" type="slidenum">
              <a:rPr lang="en-US" smtClean="0"/>
              <a:t>15</a:t>
            </a:fld>
            <a:endParaRPr lang="en-US"/>
          </a:p>
        </p:txBody>
      </p:sp>
    </p:spTree>
    <p:extLst>
      <p:ext uri="{BB962C8B-B14F-4D97-AF65-F5344CB8AC3E}">
        <p14:creationId xmlns:p14="http://schemas.microsoft.com/office/powerpoint/2010/main" val="89012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dirty="0"/>
              <a:t>Presenter Notes:</a:t>
            </a: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Living in small empty cage likely means the hamsters need for a suitable ‘home’ is not being met. When a hamster is bored or under stimulated by their home they may be more likely to display behaviours such as more sleeping, biting the bars, excessing grooming and overeating.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500" kern="100" dirty="0">
                <a:effectLst/>
                <a:latin typeface="Aptos" panose="020B0004020202020204" pitchFamily="34" charset="0"/>
                <a:ea typeface="Aptos" panose="020B0004020202020204" pitchFamily="34" charset="0"/>
                <a:cs typeface="Times New Roman" panose="02020603050405020304" pitchFamily="18" charset="0"/>
              </a:rPr>
              <a:t>To meet Blondie’s need for a suitable ‘home’ her owner should ensure she has a spacious and exciting cage to play in and explore. Her cage could be more </a:t>
            </a:r>
            <a:r>
              <a:rPr lang="en-GB" sz="800" kern="100" dirty="0">
                <a:effectLst/>
                <a:latin typeface="Arial" panose="020B0604020202020204" pitchFamily="34" charset="0"/>
                <a:ea typeface="Aptos" panose="020B0004020202020204" pitchFamily="34" charset="0"/>
                <a:cs typeface="Times New Roman" panose="02020603050405020304" pitchFamily="18" charset="0"/>
              </a:rPr>
              <a:t>spacious, with suitable bedding material and spaces to burrow and nest, such as tubes, boxes or areas with deep bedding. Her cage should also include food, fresh water, and lots of toys to keep them active and engaged. Toys might include plastic wheels, chew sticks, tunnels, climbing structures, etc… </a:t>
            </a:r>
          </a:p>
          <a:p>
            <a:pPr>
              <a:lnSpc>
                <a:spcPct val="115000"/>
              </a:lnSpc>
              <a:spcAft>
                <a:spcPts val="800"/>
              </a:spcAft>
            </a:pPr>
            <a:r>
              <a:rPr lang="en-GB" sz="5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307B119-958E-2841-8EFF-92750FFA808A}" type="slidenum">
              <a:rPr lang="en-US" smtClean="0"/>
              <a:t>16</a:t>
            </a:fld>
            <a:endParaRPr lang="en-US"/>
          </a:p>
        </p:txBody>
      </p:sp>
    </p:spTree>
    <p:extLst>
      <p:ext uri="{BB962C8B-B14F-4D97-AF65-F5344CB8AC3E}">
        <p14:creationId xmlns:p14="http://schemas.microsoft.com/office/powerpoint/2010/main" val="172446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dirty="0"/>
              <a:t>Presenter Notes:</a:t>
            </a: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presenter (or learners, depending on their age/reading level) should read out the information to the class.</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Once read through, remind learners of the questions they are seeking to answer (these are displayed in yellow box).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Based on both the profile and the questions, guide the learners to think about the answer to both questions. For question 1 (which needs are not being met, learners can use the welfare needs icons as a reminder of the 6 welfare needs).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Answers: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1. Which of the pet’s needs are not being met?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Whiskers’ excessive scratching, biting at fur and hair loss likely indicates she is in poor health. It is likely that she may have fleas meaning her need for ‘health’ is not currently being met. </a:t>
            </a:r>
          </a:p>
          <a:p>
            <a:pP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b="1" kern="100" dirty="0">
                <a:effectLst/>
                <a:latin typeface="Arial" panose="020B0604020202020204" pitchFamily="34" charset="0"/>
                <a:ea typeface="Aptos" panose="020B0004020202020204" pitchFamily="34" charset="0"/>
                <a:cs typeface="Times New Roman" panose="02020603050405020304" pitchFamily="18" charset="0"/>
              </a:rPr>
              <a:t>2. What change could we make to help that pet live a better life?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500" kern="100" dirty="0">
                <a:effectLst/>
                <a:latin typeface="Aptos" panose="020B0004020202020204" pitchFamily="34" charset="0"/>
                <a:ea typeface="Aptos" panose="020B0004020202020204" pitchFamily="34" charset="0"/>
                <a:cs typeface="Times New Roman" panose="02020603050405020304" pitchFamily="18" charset="0"/>
              </a:rPr>
              <a:t>Ensuring all cats, and other pets, have access to suitable health care, such as flea and worming treatments, and regular visits to the vets means their pet is more likely to be healthy and happy, and that vets are more able to spot any health issues earlier on. By doing so, these health issues can be dealt with quickly meaning the cat is no longer feeling discomfort and can live their best life. </a:t>
            </a:r>
            <a:endParaRPr lang="en-GB" sz="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07B119-958E-2841-8EFF-92750FFA808A}" type="slidenum">
              <a:rPr lang="en-US" smtClean="0"/>
              <a:t>17</a:t>
            </a:fld>
            <a:endParaRPr lang="en-US"/>
          </a:p>
        </p:txBody>
      </p:sp>
    </p:spTree>
    <p:extLst>
      <p:ext uri="{BB962C8B-B14F-4D97-AF65-F5344CB8AC3E}">
        <p14:creationId xmlns:p14="http://schemas.microsoft.com/office/powerpoint/2010/main" val="3880859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Use this slide to remind learners of the key learning points from this task. Further detail, such as that below, can be given.</a:t>
            </a:r>
          </a:p>
          <a:p>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Pets benefit from company! </a:t>
            </a:r>
            <a:r>
              <a:rPr lang="en-GB" b="0" dirty="0"/>
              <a:t>Some pets </a:t>
            </a:r>
            <a:r>
              <a:rPr lang="en-GB" dirty="0"/>
              <a:t>enjoy company. Dogs are social creatures who enjoy sharing their lives with humans and, some pets, like rabbits and guinea pigs’ ideally need to live in pairs in order to live their best lives.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Pets need suitable environments to live in! </a:t>
            </a:r>
            <a:r>
              <a:rPr lang="en-GB" b="0" dirty="0"/>
              <a:t>It is important that all p</a:t>
            </a:r>
            <a:r>
              <a:rPr lang="en-GB" dirty="0"/>
              <a:t>ets have safe spaces to sleep, rest, and take time out. Pets, particularly pats like hamsters, guinea pigs and rabbits, also need environments that are big enough for them to be enriching, and give opportunities to burrow, explore and exercise.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 need enrichment! </a:t>
            </a:r>
            <a:r>
              <a:rPr lang="en-GB" dirty="0"/>
              <a:t>All pets need opportunities to have fun and engage them physically and mentally. Dogs and cats need opportunities to play and explore outside where they can sniff, hunt and display their natural behaviours. Pets like hamsters, rabbits and guinea pigs need hutches and cages which include items that can help them exercise, burrow and play.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dirty="0"/>
              <a:t>Pets need regular medication and health checks! </a:t>
            </a:r>
            <a:r>
              <a:rPr lang="en-GB" dirty="0"/>
              <a:t>Health care is important for all pets. For cats and dogs, regular medication, like flea and worming treatment, is important and all pets benefit from regular vet check-ups to ensure they are happy and healthy.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18</a:t>
            </a:fld>
            <a:endParaRPr lang="en-US"/>
          </a:p>
        </p:txBody>
      </p:sp>
    </p:spTree>
    <p:extLst>
      <p:ext uri="{BB962C8B-B14F-4D97-AF65-F5344CB8AC3E}">
        <p14:creationId xmlns:p14="http://schemas.microsoft.com/office/powerpoint/2010/main" val="423451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19</a:t>
            </a:fld>
            <a:endParaRPr lang="en-US"/>
          </a:p>
        </p:txBody>
      </p:sp>
    </p:spTree>
    <p:extLst>
      <p:ext uri="{BB962C8B-B14F-4D97-AF65-F5344CB8AC3E}">
        <p14:creationId xmlns:p14="http://schemas.microsoft.com/office/powerpoint/2010/main" val="167321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a:t>Presenter Notes:</a:t>
            </a:r>
          </a:p>
          <a:p>
            <a:pPr marL="171450" indent="-171450">
              <a:buFontTx/>
              <a:buChar char="-"/>
            </a:pPr>
            <a:r>
              <a:rPr lang="en-GB" sz="800" dirty="0"/>
              <a:t>Replace the image with an image of the vet/vet nurse presenting</a:t>
            </a:r>
          </a:p>
          <a:p>
            <a:pPr marL="171450" indent="-171450">
              <a:buFontTx/>
              <a:buChar char="-"/>
            </a:pPr>
            <a:r>
              <a:rPr lang="en-GB" sz="800" dirty="0"/>
              <a:t>Replace the name of the vet/vet nurse presenting (you may just want to use your first name)</a:t>
            </a:r>
          </a:p>
          <a:p>
            <a:pPr marL="171450" indent="-171450">
              <a:buFontTx/>
              <a:buChar char="-"/>
            </a:pPr>
            <a:r>
              <a:rPr lang="en-GB" sz="800" dirty="0"/>
              <a:t>Complete key information in the ‘about me’ section in relation to the vet/vet nurse presenting</a:t>
            </a:r>
          </a:p>
          <a:p>
            <a:pPr marL="171450" indent="-171450">
              <a:buFontTx/>
              <a:buChar char="-"/>
            </a:pPr>
            <a:endParaRPr lang="en-GB" sz="800" dirty="0"/>
          </a:p>
          <a:p>
            <a:pPr marL="0" indent="0">
              <a:buFontTx/>
              <a:buNone/>
            </a:pPr>
            <a:r>
              <a:rPr lang="en-GB" sz="800" b="1" u="sng" dirty="0"/>
              <a:t>Replacing the picture:</a:t>
            </a:r>
          </a:p>
          <a:p>
            <a:pPr marL="228600" indent="-228600">
              <a:buFontTx/>
              <a:buAutoNum type="arabicPeriod"/>
            </a:pPr>
            <a:r>
              <a:rPr lang="en-GB" sz="800" b="0" u="none" dirty="0"/>
              <a:t>Double click on the circle including the image so it selects the image circle only</a:t>
            </a:r>
          </a:p>
          <a:p>
            <a:pPr marL="228600" indent="-228600">
              <a:buFontTx/>
              <a:buAutoNum type="arabicPeriod"/>
            </a:pPr>
            <a:r>
              <a:rPr lang="en-GB" sz="800" b="0" u="none" dirty="0"/>
              <a:t>Right click on the image</a:t>
            </a:r>
          </a:p>
          <a:p>
            <a:pPr marL="228600" indent="-228600">
              <a:buFontTx/>
              <a:buAutoNum type="arabicPeriod"/>
            </a:pPr>
            <a:r>
              <a:rPr lang="en-GB" sz="800" b="0" u="none" dirty="0"/>
              <a:t>Scroll down and select ‘Format Picture’</a:t>
            </a:r>
          </a:p>
          <a:p>
            <a:pPr marL="228600" indent="-228600">
              <a:buFontTx/>
              <a:buAutoNum type="arabicPeriod"/>
            </a:pPr>
            <a:r>
              <a:rPr lang="en-GB" sz="800" b="0" u="none" dirty="0"/>
              <a:t>Select ‘Fill’ (i.e., pain can’) icon</a:t>
            </a:r>
          </a:p>
          <a:p>
            <a:pPr marL="228600" indent="-228600">
              <a:buFontTx/>
              <a:buAutoNum type="arabicPeriod"/>
            </a:pPr>
            <a:r>
              <a:rPr lang="en-GB" sz="800" b="0" u="none" dirty="0"/>
              <a:t>Select ‘Picture or texture fill’</a:t>
            </a:r>
          </a:p>
          <a:p>
            <a:pPr marL="228600" indent="-228600">
              <a:buFontTx/>
              <a:buAutoNum type="arabicPeriod"/>
            </a:pPr>
            <a:r>
              <a:rPr lang="en-GB" sz="800" b="0" u="none" dirty="0"/>
              <a:t>Next click on ‘insert’ box</a:t>
            </a:r>
          </a:p>
          <a:p>
            <a:pPr marL="228600" indent="-228600">
              <a:buFontTx/>
              <a:buAutoNum type="arabicPeriod"/>
            </a:pPr>
            <a:r>
              <a:rPr lang="en-GB" sz="800" b="0" u="none" dirty="0"/>
              <a:t>Select ‘From a file’ from the pop up box</a:t>
            </a:r>
          </a:p>
          <a:p>
            <a:pPr marL="228600" indent="-228600">
              <a:buFontTx/>
              <a:buAutoNum type="arabicPeriod"/>
            </a:pPr>
            <a:r>
              <a:rPr lang="en-GB" sz="800" b="0" u="none" dirty="0"/>
              <a:t>Select the image of your choice</a:t>
            </a:r>
          </a:p>
          <a:p>
            <a:pPr marL="228600" indent="-228600">
              <a:buFontTx/>
              <a:buAutoNum type="arabicPeriod"/>
            </a:pPr>
            <a:r>
              <a:rPr lang="en-GB" sz="800" b="0" u="none" dirty="0"/>
              <a:t>Note: If the image is distorted and you need to readjust, in the ‘Format Background’ tool bar on the right, scroll down and adjust the ‘offset left’, ‘offset right’, ‘offset top’ and ‘offset bottom’ percentages where needed. </a:t>
            </a:r>
          </a:p>
          <a:p>
            <a:pPr marL="228600" indent="-228600">
              <a:buFontTx/>
              <a:buAutoNum type="arabicPeriod"/>
            </a:pPr>
            <a:endParaRPr lang="en-GB" sz="800" b="0" u="none" dirty="0"/>
          </a:p>
          <a:p>
            <a:pPr marL="228600" indent="-228600">
              <a:buFontTx/>
              <a:buAutoNum type="arabicPeriod"/>
            </a:pPr>
            <a:endParaRPr lang="en-GB" sz="800" b="0" u="none" dirty="0"/>
          </a:p>
          <a:p>
            <a:pPr marL="228600" indent="-228600">
              <a:buFontTx/>
              <a:buAutoNum type="arabicPeriod"/>
            </a:pPr>
            <a:endParaRPr lang="en-GB" sz="800" b="0" u="none" dirty="0"/>
          </a:p>
        </p:txBody>
      </p:sp>
      <p:sp>
        <p:nvSpPr>
          <p:cNvPr id="4" name="Slide Number Placeholder 3"/>
          <p:cNvSpPr>
            <a:spLocks noGrp="1"/>
          </p:cNvSpPr>
          <p:nvPr>
            <p:ph type="sldNum" sz="quarter" idx="5"/>
          </p:nvPr>
        </p:nvSpPr>
        <p:spPr/>
        <p:txBody>
          <a:bodyPr/>
          <a:lstStyle/>
          <a:p>
            <a:fld id="{A307B119-958E-2841-8EFF-92750FFA808A}" type="slidenum">
              <a:rPr lang="en-US" smtClean="0"/>
              <a:t>2</a:t>
            </a:fld>
            <a:endParaRPr lang="en-US"/>
          </a:p>
        </p:txBody>
      </p:sp>
    </p:spTree>
    <p:extLst>
      <p:ext uri="{BB962C8B-B14F-4D97-AF65-F5344CB8AC3E}">
        <p14:creationId xmlns:p14="http://schemas.microsoft.com/office/powerpoint/2010/main" val="1555951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Introduce Vet Sustain and their mission using the text on slide. More detail can be added verbally if desired. </a:t>
            </a:r>
          </a:p>
        </p:txBody>
      </p:sp>
      <p:sp>
        <p:nvSpPr>
          <p:cNvPr id="4" name="Slide Number Placeholder 3"/>
          <p:cNvSpPr>
            <a:spLocks noGrp="1"/>
          </p:cNvSpPr>
          <p:nvPr>
            <p:ph type="sldNum" sz="quarter" idx="5"/>
          </p:nvPr>
        </p:nvSpPr>
        <p:spPr/>
        <p:txBody>
          <a:bodyPr/>
          <a:lstStyle/>
          <a:p>
            <a:fld id="{A307B119-958E-2841-8EFF-92750FFA808A}" type="slidenum">
              <a:rPr lang="en-US" smtClean="0"/>
              <a:t>20</a:t>
            </a:fld>
            <a:endParaRPr lang="en-US"/>
          </a:p>
        </p:txBody>
      </p:sp>
    </p:spTree>
    <p:extLst>
      <p:ext uri="{BB962C8B-B14F-4D97-AF65-F5344CB8AC3E}">
        <p14:creationId xmlns:p14="http://schemas.microsoft.com/office/powerpoint/2010/main" val="90498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Explain that, in order to live out their mission, Vet Sustain have created the 6Ws of veterinary sustainability as a framework to encourage sustainable change. </a:t>
            </a:r>
          </a:p>
          <a:p>
            <a:endParaRPr lang="en-GB" dirty="0"/>
          </a:p>
          <a:p>
            <a:pPr algn="l"/>
            <a:r>
              <a:rPr lang="en-GB" dirty="0"/>
              <a:t>Next, talk through each of the 6Ws, explaining what they are and perhaps giving examples of how they might be tackled. (See details below)</a:t>
            </a:r>
            <a:br>
              <a:rPr lang="en-GB" dirty="0"/>
            </a:br>
            <a:br>
              <a:rPr lang="en-GB" dirty="0"/>
            </a:br>
            <a:r>
              <a:rPr lang="en-GB" b="1" dirty="0"/>
              <a:t>1. WILDLIFE - D</a:t>
            </a:r>
            <a:r>
              <a:rPr lang="en-GB" b="1" i="0" dirty="0">
                <a:solidFill>
                  <a:srgbClr val="323232"/>
                </a:solidFill>
                <a:effectLst/>
                <a:latin typeface="IBM Plex Sans" panose="020B0503050203000203" pitchFamily="34" charset="0"/>
              </a:rPr>
              <a:t>iverse and abundant wildlife: </a:t>
            </a:r>
            <a:r>
              <a:rPr lang="en-GB" b="0" i="0" dirty="0">
                <a:solidFill>
                  <a:srgbClr val="323232"/>
                </a:solidFill>
                <a:effectLst/>
                <a:latin typeface="IBM Plex Sans" panose="020B0503050203000203" pitchFamily="34" charset="0"/>
              </a:rPr>
              <a:t>Conserve and enhance natural landscapes, habitats and biological diversity and abundance of wild terrestrial and aquatic plant and animal species.</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2. WELFARE: A good life for animals: </a:t>
            </a:r>
            <a:r>
              <a:rPr lang="en-GB" b="0" i="0" dirty="0">
                <a:solidFill>
                  <a:srgbClr val="323232"/>
                </a:solidFill>
                <a:effectLst/>
                <a:latin typeface="IBM Plex Sans" panose="020B0503050203000203" pitchFamily="34" charset="0"/>
              </a:rPr>
              <a:t>Safeguard and advocate for the health and welfare, in life and at the point of death, of animals under our care and those that are affected by human activity.</a:t>
            </a:r>
          </a:p>
          <a:p>
            <a:pPr algn="l"/>
            <a:endParaRPr lang="en-GB" b="1" i="0" dirty="0">
              <a:solidFill>
                <a:srgbClr val="323232"/>
              </a:solidFill>
              <a:effectLst/>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3. WELLBEING - Health and wellbeing: </a:t>
            </a:r>
            <a:r>
              <a:rPr lang="en-GB" b="0" i="0" dirty="0">
                <a:solidFill>
                  <a:srgbClr val="323232"/>
                </a:solidFill>
                <a:effectLst/>
                <a:latin typeface="IBM Plex Sans" panose="020B0503050203000203" pitchFamily="34" charset="0"/>
              </a:rPr>
              <a:t>Safeguard and enhance the physical and mental wellbeing of people and support a transition to livelihoods and lifestyles that are fit for the future.</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4. WASTE - A no-waste society: </a:t>
            </a:r>
            <a:r>
              <a:rPr lang="en-GB" b="0" i="0" dirty="0">
                <a:solidFill>
                  <a:srgbClr val="323232"/>
                </a:solidFill>
                <a:effectLst/>
                <a:latin typeface="IBM Plex Sans" panose="020B0503050203000203" pitchFamily="34" charset="0"/>
              </a:rPr>
              <a:t>Minimise the usage and disposal of resources and materials, and support a transition to a circular economy.</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5. WATER - Enough clean water for all: </a:t>
            </a:r>
            <a:r>
              <a:rPr lang="en-GB" b="0" i="0" dirty="0">
                <a:solidFill>
                  <a:srgbClr val="323232"/>
                </a:solidFill>
                <a:effectLst/>
                <a:latin typeface="IBM Plex Sans" panose="020B0503050203000203" pitchFamily="34" charset="0"/>
              </a:rPr>
              <a:t>Uphold best practice in fresh water conservation and protection to mitigate water stress and prevent water pollution.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6. WARMING - Net zero warming: </a:t>
            </a:r>
            <a:r>
              <a:rPr lang="en-GB" b="0" i="0" dirty="0">
                <a:solidFill>
                  <a:srgbClr val="323232"/>
                </a:solidFill>
                <a:effectLst/>
                <a:latin typeface="IBM Plex Sans" panose="020B0503050203000203" pitchFamily="34" charset="0"/>
              </a:rPr>
              <a:t>Implement and promote decarbonisation through energy efficiency, the generation and use of renewable energy, mitigation of global warming and sequestration of carbon.</a:t>
            </a:r>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21</a:t>
            </a:fld>
            <a:endParaRPr lang="en-US"/>
          </a:p>
        </p:txBody>
      </p:sp>
    </p:spTree>
    <p:extLst>
      <p:ext uri="{BB962C8B-B14F-4D97-AF65-F5344CB8AC3E}">
        <p14:creationId xmlns:p14="http://schemas.microsoft.com/office/powerpoint/2010/main" val="39538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Use this slide, and the following slide to provide learners with a straightforward example of how Vet Sustain help vet practices to be more sustainable. The example of Ark Veterinary surgery has been used as they provide lots of simple, child friendly, examples of how a veterinary practice can make a positive difference to the planet. </a:t>
            </a:r>
            <a:br>
              <a:rPr lang="en-GB" b="0" dirty="0"/>
            </a:b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the two case study slides talk through each of the text bubbles to explain just some of the ways Ark worked to be a more sustainable vet surgery. This case study also helps children to think about practical ways they too can be more environmentally friendly too (i.e., turning of light switches when they leave the room, not using one use plastic bottles, planting flowers, recycling more,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https://vetsustain.org/work/case-study-ark-veterinary-surgery</a:t>
            </a:r>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22</a:t>
            </a:fld>
            <a:endParaRPr lang="en-US"/>
          </a:p>
        </p:txBody>
      </p:sp>
    </p:spTree>
    <p:extLst>
      <p:ext uri="{BB962C8B-B14F-4D97-AF65-F5344CB8AC3E}">
        <p14:creationId xmlns:p14="http://schemas.microsoft.com/office/powerpoint/2010/main" val="359139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23</a:t>
            </a:fld>
            <a:endParaRPr lang="en-US"/>
          </a:p>
        </p:txBody>
      </p:sp>
    </p:spTree>
    <p:extLst>
      <p:ext uri="{BB962C8B-B14F-4D97-AF65-F5344CB8AC3E}">
        <p14:creationId xmlns:p14="http://schemas.microsoft.com/office/powerpoint/2010/main" val="273660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a:t>Optional change:</a:t>
            </a:r>
            <a:endParaRPr lang="en-GB" dirty="0"/>
          </a:p>
          <a:p>
            <a:r>
              <a:rPr lang="en-GB" dirty="0"/>
              <a:t>Here, you can create a slide or two to demonstrate how your vet practise use the 6Ws to make a positive change! If preferred, so you are not giving two similar case studies, you may choose to use your example of how you use the 6Ws and delete/hide the previous case study (i.e., slide 22 and 23).</a:t>
            </a:r>
          </a:p>
          <a:p>
            <a:endParaRPr lang="en-GB" dirty="0"/>
          </a:p>
          <a:p>
            <a:r>
              <a:rPr lang="en-GB" dirty="0"/>
              <a:t>On this slide, like one slides 22 and 23, you might want to add text and images to demonstrate how you use the 6Ws. The icons have been left on screen in case useful. These can be used to make it clear which of the 6Ws are being used/targeted. </a:t>
            </a:r>
          </a:p>
        </p:txBody>
      </p:sp>
      <p:sp>
        <p:nvSpPr>
          <p:cNvPr id="4" name="Slide Number Placeholder 3"/>
          <p:cNvSpPr>
            <a:spLocks noGrp="1"/>
          </p:cNvSpPr>
          <p:nvPr>
            <p:ph type="sldNum" sz="quarter" idx="5"/>
          </p:nvPr>
        </p:nvSpPr>
        <p:spPr/>
        <p:txBody>
          <a:bodyPr/>
          <a:lstStyle/>
          <a:p>
            <a:fld id="{A307B119-958E-2841-8EFF-92750FFA808A}" type="slidenum">
              <a:rPr lang="en-US" smtClean="0"/>
              <a:t>24</a:t>
            </a:fld>
            <a:endParaRPr lang="en-US"/>
          </a:p>
        </p:txBody>
      </p:sp>
    </p:spTree>
    <p:extLst>
      <p:ext uri="{BB962C8B-B14F-4D97-AF65-F5344CB8AC3E}">
        <p14:creationId xmlns:p14="http://schemas.microsoft.com/office/powerpoint/2010/main" val="1713091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learners know more about the work of Vet Sustain, and have seen a case study of the 6Ws in action, ask learners to think about how </a:t>
            </a:r>
            <a:r>
              <a:rPr lang="en-GB" u="sng" dirty="0"/>
              <a:t>they</a:t>
            </a:r>
            <a:r>
              <a:rPr lang="en-GB" dirty="0"/>
              <a:t> can make a positive difference to pets and the planet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learners to think about different ways they can follow the 6Ws to improve the lives of their pets and the planet. They may want to discuss ideas as a whole class, in small groups or even in pairs. Once they have discussed, ask them to share their ideas with the class! (see next slide for examples of what they might say/what you could guide them towards discussing if they are stuck).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A307B119-958E-2841-8EFF-92750FFA808A}" type="slidenum">
              <a:rPr lang="en-US" smtClean="0"/>
              <a:t>25</a:t>
            </a:fld>
            <a:endParaRPr lang="en-US"/>
          </a:p>
        </p:txBody>
      </p:sp>
    </p:spTree>
    <p:extLst>
      <p:ext uri="{BB962C8B-B14F-4D97-AF65-F5344CB8AC3E}">
        <p14:creationId xmlns:p14="http://schemas.microsoft.com/office/powerpoint/2010/main" val="3036922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E83B-2BA7-A288-8492-A05F5736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C6EEB5-F4B7-93EC-35EA-8DA7A74BF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836FE-29A0-911B-9254-A135B7C9B8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sng" dirty="0"/>
              <a:t>Examples of how learners can follow out the 6Ws:</a:t>
            </a:r>
            <a:br>
              <a:rPr lang="en-GB" b="0" dirty="0"/>
            </a:br>
            <a:r>
              <a:rPr lang="en-GB" b="1" dirty="0"/>
              <a:t>1. WILDLIFE:</a:t>
            </a:r>
          </a:p>
          <a:p>
            <a:pPr marL="171450" indent="-171450">
              <a:buFontTx/>
              <a:buChar char="-"/>
            </a:pPr>
            <a:r>
              <a:rPr lang="en-GB" b="1" dirty="0"/>
              <a:t>Keep dogs on a lead near wildlife</a:t>
            </a:r>
            <a:r>
              <a:rPr lang="en-GB" dirty="0"/>
              <a:t> (like ducks, squirrels or sheep) so they don’t scare or harm them.</a:t>
            </a:r>
          </a:p>
          <a:p>
            <a:pPr marL="171450" indent="-171450">
              <a:buFontTx/>
              <a:buChar char="-"/>
            </a:pPr>
            <a:r>
              <a:rPr lang="en-GB" b="1" dirty="0"/>
              <a:t>Reminding grown-ups to pick up dog poo</a:t>
            </a:r>
            <a:r>
              <a:rPr lang="en-GB" dirty="0"/>
              <a:t> to stop it from harming plants or animals in parks and nature areas.</a:t>
            </a:r>
          </a:p>
          <a:p>
            <a:pPr marL="171450" indent="-171450">
              <a:buFontTx/>
              <a:buChar char="-"/>
            </a:pPr>
            <a:r>
              <a:rPr lang="en-GB" b="1" dirty="0"/>
              <a:t>Stay on paths during walks</a:t>
            </a:r>
            <a:r>
              <a:rPr lang="en-GB" dirty="0"/>
              <a:t> to protect wildflowers and homes of small animals.</a:t>
            </a:r>
          </a:p>
          <a:p>
            <a:pPr marL="171450" indent="-171450">
              <a:buFontTx/>
              <a:buChar char="-"/>
            </a:pPr>
            <a:r>
              <a:rPr lang="en-GB" b="1" dirty="0"/>
              <a:t>Plant bee-friendly flowers</a:t>
            </a:r>
            <a:r>
              <a:rPr lang="en-GB" dirty="0"/>
              <a:t> or a small herb garden in pots for pollinators.</a:t>
            </a:r>
          </a:p>
          <a:p>
            <a:pPr marL="171450" indent="-171450">
              <a:buFontTx/>
              <a:buChar char="-"/>
            </a:pPr>
            <a:r>
              <a:rPr lang="en-GB" b="1" dirty="0"/>
              <a:t>Fill a shallow dish with water</a:t>
            </a:r>
            <a:r>
              <a:rPr lang="en-GB" dirty="0"/>
              <a:t> for birds and bugs on hot days (away from where your pets can knock it over).</a:t>
            </a:r>
          </a:p>
          <a:p>
            <a:pPr algn="l"/>
            <a:endParaRPr lang="en-GB" b="0" i="0" dirty="0">
              <a:solidFill>
                <a:srgbClr val="323232"/>
              </a:solidFill>
              <a:effectLst/>
              <a:latin typeface="IBM Plex Sans" panose="020B0503050203000203" pitchFamily="34" charset="0"/>
            </a:endParaRPr>
          </a:p>
          <a:p>
            <a:r>
              <a:rPr lang="en-GB" b="1" i="0" dirty="0">
                <a:solidFill>
                  <a:srgbClr val="323232"/>
                </a:solidFill>
                <a:effectLst/>
                <a:latin typeface="IBM Plex Sans" panose="020B0503050203000203" pitchFamily="34" charset="0"/>
              </a:rPr>
              <a:t>2. WELFARE: </a:t>
            </a:r>
          </a:p>
          <a:p>
            <a:pPr marL="171450" indent="-171450">
              <a:buFontTx/>
              <a:buChar char="-"/>
            </a:pPr>
            <a:r>
              <a:rPr lang="en-GB" b="1" dirty="0"/>
              <a:t>Brush and feed your pet</a:t>
            </a:r>
            <a:r>
              <a:rPr lang="en-GB" dirty="0"/>
              <a:t> gently each day with adult help—pets need love and care.</a:t>
            </a:r>
          </a:p>
          <a:p>
            <a:pPr marL="171450" indent="-171450">
              <a:buFontTx/>
              <a:buChar char="-"/>
            </a:pPr>
            <a:r>
              <a:rPr lang="en-GB" b="1" dirty="0"/>
              <a:t>Make a cozy sleeping area</a:t>
            </a:r>
            <a:r>
              <a:rPr lang="en-GB" dirty="0"/>
              <a:t> for your rabbit, guinea pig, or hamster using safe, reused materials.</a:t>
            </a:r>
          </a:p>
          <a:p>
            <a:pPr marL="171450" indent="-171450">
              <a:buFontTx/>
              <a:buChar char="-"/>
            </a:pPr>
            <a:r>
              <a:rPr lang="en-GB" b="1" dirty="0"/>
              <a:t>Speak up if you see someone being unkind to animals</a:t>
            </a:r>
            <a:r>
              <a:rPr lang="en-GB" dirty="0"/>
              <a:t>, even if it’s just teasing.</a:t>
            </a:r>
          </a:p>
          <a:p>
            <a:pPr marL="171450" indent="-171450">
              <a:buFontTx/>
              <a:buChar char="-"/>
            </a:pPr>
            <a:r>
              <a:rPr lang="en-GB" b="1" dirty="0"/>
              <a:t>Be 'treat-wise'</a:t>
            </a:r>
            <a:r>
              <a:rPr lang="en-GB" dirty="0"/>
              <a:t> – don’t give too many treats to dogs or cats, even if they beg. It keeps them healthy!</a:t>
            </a:r>
          </a:p>
          <a:p>
            <a:pPr marL="171450" indent="-171450">
              <a:buFontTx/>
              <a:buChar char="-"/>
            </a:pPr>
            <a:r>
              <a:rPr lang="en-GB" b="1" dirty="0"/>
              <a:t>Give your pet quiet time</a:t>
            </a:r>
            <a:r>
              <a:rPr lang="en-GB" dirty="0"/>
              <a:t> if they’re resting—animals need breaks too.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Make a fun toy or treat puzzle</a:t>
            </a:r>
            <a:r>
              <a:rPr lang="en-GB" dirty="0"/>
              <a:t> for your rabbit or hamster using old cardboard. When pets get to enjoy these toys or puzzles, it can enrich their lives making, making them happier and improving their welfare.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23232"/>
              </a:solidFill>
              <a:effectLst/>
              <a:latin typeface="IBM Plex Sans" panose="020B050305020300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3. WELLBEING:</a:t>
            </a:r>
          </a:p>
          <a:p>
            <a:pPr marL="171450" indent="-171450">
              <a:buFontTx/>
              <a:buChar char="-"/>
            </a:pPr>
            <a:r>
              <a:rPr lang="en-GB" b="1" dirty="0"/>
              <a:t>Take your dog for a walk</a:t>
            </a:r>
            <a:r>
              <a:rPr lang="en-GB" dirty="0"/>
              <a:t> with an adult—good for both of you!</a:t>
            </a:r>
          </a:p>
          <a:p>
            <a:pPr marL="171450" indent="-171450">
              <a:buFontTx/>
              <a:buChar char="-"/>
            </a:pPr>
            <a:r>
              <a:rPr lang="en-GB" b="1" dirty="0"/>
              <a:t>Read or talk to your pet</a:t>
            </a:r>
            <a:r>
              <a:rPr lang="en-GB" dirty="0"/>
              <a:t>—it’s calming and helps you feel close to them.</a:t>
            </a:r>
          </a:p>
          <a:p>
            <a:pPr marL="171450" indent="-171450">
              <a:buFontTx/>
              <a:buChar char="-"/>
            </a:pPr>
            <a:r>
              <a:rPr lang="en-GB" b="1" dirty="0"/>
              <a:t>Make a fun toy or treat puzzle</a:t>
            </a:r>
            <a:r>
              <a:rPr lang="en-GB" dirty="0"/>
              <a:t> for your rabbit or hamster using old cardboard, not only is crafting fun and often relaxing for us, but it can improve the wellbeing of our pets when they get to enjoy it too!</a:t>
            </a:r>
          </a:p>
          <a:p>
            <a:pPr marL="171450" indent="-171450">
              <a:buFontTx/>
              <a:buChar char="-"/>
            </a:pPr>
            <a:r>
              <a:rPr lang="en-GB" b="1" dirty="0"/>
              <a:t>Play outside</a:t>
            </a:r>
            <a:r>
              <a:rPr lang="en-GB" dirty="0"/>
              <a:t> instead of screen time—it’s better for your mood and the environment.</a:t>
            </a:r>
          </a:p>
          <a:p>
            <a:pPr marL="171450" indent="-171450">
              <a:buFontTx/>
              <a:buChar char="-"/>
            </a:pPr>
            <a:r>
              <a:rPr lang="en-GB" b="1" dirty="0"/>
              <a:t>Help with pet care</a:t>
            </a:r>
            <a:r>
              <a:rPr lang="en-GB" dirty="0"/>
              <a:t> (with a grownup) like changing water or tidying their bedding—responsibility builds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4. WASTE:</a:t>
            </a:r>
          </a:p>
          <a:p>
            <a:pPr marL="171450" indent="-171450">
              <a:buFontTx/>
              <a:buChar char="-"/>
            </a:pPr>
            <a:r>
              <a:rPr lang="en-GB" b="1" dirty="0"/>
              <a:t>Reuse boxes or tubes</a:t>
            </a:r>
            <a:r>
              <a:rPr lang="en-GB" dirty="0"/>
              <a:t> to build a play tunnel for small pets like guinea pigs or hamsters.</a:t>
            </a:r>
          </a:p>
          <a:p>
            <a:pPr marL="171450" indent="-171450">
              <a:buFontTx/>
              <a:buChar char="-"/>
            </a:pPr>
            <a:r>
              <a:rPr lang="en-GB" b="1" dirty="0"/>
              <a:t>Use old T-shirts or towels as pet bedding</a:t>
            </a:r>
            <a:r>
              <a:rPr lang="en-GB" dirty="0"/>
              <a:t> instead of throwing them away.</a:t>
            </a:r>
          </a:p>
          <a:p>
            <a:pPr marL="171450" indent="-171450">
              <a:buFontTx/>
              <a:buChar char="-"/>
            </a:pPr>
            <a:r>
              <a:rPr lang="en-GB" b="1" dirty="0"/>
              <a:t>Make homemade pet toys</a:t>
            </a:r>
            <a:r>
              <a:rPr lang="en-GB" dirty="0"/>
              <a:t> from safe recycled items (e.g., sock knots for dogs, cardboard balls for cats).</a:t>
            </a:r>
          </a:p>
          <a:p>
            <a:pPr marL="171450" indent="-171450">
              <a:buFontTx/>
              <a:buChar char="-"/>
            </a:pPr>
            <a:r>
              <a:rPr lang="en-GB" b="1" dirty="0"/>
              <a:t>Recycle food containers</a:t>
            </a:r>
            <a:r>
              <a:rPr lang="en-GB" dirty="0"/>
              <a:t> and packaging after feeding your pet.</a:t>
            </a:r>
          </a:p>
          <a:p>
            <a:pPr marL="171450" indent="-171450">
              <a:buFontTx/>
              <a:buChar char="-"/>
            </a:pPr>
            <a:r>
              <a:rPr lang="en-GB" b="1" dirty="0"/>
              <a:t>Only take what you need</a:t>
            </a:r>
            <a:r>
              <a:rPr lang="en-GB" dirty="0"/>
              <a:t>—don’t waste food, water, or paper.</a:t>
            </a:r>
          </a:p>
          <a:p>
            <a:pPr algn="l"/>
            <a:endParaRPr lang="en-GB" b="1" i="0" dirty="0">
              <a:solidFill>
                <a:srgbClr val="323232"/>
              </a:solidFill>
              <a:effectLst/>
              <a:latin typeface="IBM Plex Sans" panose="020B0503050203000203" pitchFamily="34" charset="0"/>
            </a:endParaRPr>
          </a:p>
          <a:p>
            <a:pPr algn="l"/>
            <a:r>
              <a:rPr lang="en-GB" b="1" i="0" dirty="0">
                <a:solidFill>
                  <a:srgbClr val="323232"/>
                </a:solidFill>
                <a:effectLst/>
                <a:latin typeface="IBM Plex Sans" panose="020B0503050203000203" pitchFamily="34" charset="0"/>
              </a:rPr>
              <a:t>5. WATER:</a:t>
            </a:r>
          </a:p>
          <a:p>
            <a:pPr marL="171450" indent="-171450">
              <a:buFontTx/>
              <a:buChar char="-"/>
            </a:pPr>
            <a:r>
              <a:rPr lang="en-GB" b="1" dirty="0"/>
              <a:t>Turn off the tap</a:t>
            </a:r>
            <a:r>
              <a:rPr lang="en-GB" dirty="0"/>
              <a:t> while brushing your teeth.</a:t>
            </a:r>
          </a:p>
          <a:p>
            <a:pPr marL="171450" indent="-171450">
              <a:buFontTx/>
              <a:buChar char="-"/>
            </a:pPr>
            <a:r>
              <a:rPr lang="en-GB" b="1" dirty="0"/>
              <a:t>Help fill your pet’s water bowl carefully</a:t>
            </a:r>
            <a:r>
              <a:rPr lang="en-GB" dirty="0"/>
              <a:t> to avoid spills and waste.</a:t>
            </a:r>
          </a:p>
          <a:p>
            <a:pPr marL="171450" indent="-171450">
              <a:buFontTx/>
              <a:buChar char="-"/>
            </a:pPr>
            <a:r>
              <a:rPr lang="en-GB" b="1" dirty="0"/>
              <a:t>Use leftover clean water</a:t>
            </a:r>
            <a:r>
              <a:rPr lang="en-GB" dirty="0"/>
              <a:t> from water bottles or cups to water plants.</a:t>
            </a:r>
          </a:p>
          <a:p>
            <a:pPr marL="171450" indent="-171450">
              <a:buFontTx/>
              <a:buChar char="-"/>
            </a:pPr>
            <a:r>
              <a:rPr lang="en-GB" b="1" dirty="0"/>
              <a:t>Tell an adult if a tap is leaking</a:t>
            </a:r>
            <a:r>
              <a:rPr lang="en-GB" dirty="0"/>
              <a:t>—saving water helps everyone.</a:t>
            </a:r>
          </a:p>
          <a:p>
            <a:pPr marL="171450" indent="-171450" algn="l">
              <a:buFontTx/>
              <a:buChar cha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232"/>
                </a:solidFill>
                <a:effectLst/>
                <a:latin typeface="IBM Plex Sans" panose="020B0503050203000203" pitchFamily="34" charset="0"/>
              </a:rPr>
              <a:t>6. WARMING:</a:t>
            </a:r>
          </a:p>
          <a:p>
            <a:pPr marL="171450" indent="-171450">
              <a:buFontTx/>
              <a:buChar char="-"/>
            </a:pPr>
            <a:r>
              <a:rPr lang="en-GB" b="1" dirty="0"/>
              <a:t>Turn off lights</a:t>
            </a:r>
            <a:r>
              <a:rPr lang="en-GB" dirty="0"/>
              <a:t> when you leave a room.</a:t>
            </a:r>
          </a:p>
          <a:p>
            <a:pPr marL="171450" indent="-171450">
              <a:buFontTx/>
              <a:buChar char="-"/>
            </a:pPr>
            <a:r>
              <a:rPr lang="en-GB" b="1" dirty="0"/>
              <a:t>Walk your dog to the park (with a grownup)</a:t>
            </a:r>
            <a:r>
              <a:rPr lang="en-GB" dirty="0"/>
              <a:t> instead of going in the car when it’s close by.</a:t>
            </a:r>
          </a:p>
          <a:p>
            <a:pPr marL="171450" indent="-171450">
              <a:buFontTx/>
              <a:buChar char="-"/>
            </a:pPr>
            <a:r>
              <a:rPr lang="en-GB" b="1" dirty="0"/>
              <a:t>Use a jumper or blanket</a:t>
            </a:r>
            <a:r>
              <a:rPr lang="en-GB" dirty="0"/>
              <a:t> if it’s chilly instead of turning up the thermostat.</a:t>
            </a:r>
          </a:p>
          <a:p>
            <a:pPr marL="171450" indent="-171450">
              <a:buFontTx/>
              <a:buChar char="-"/>
            </a:pPr>
            <a:r>
              <a:rPr lang="en-GB" b="1" dirty="0"/>
              <a:t>Help dry pet towels on a clotheslines or airers</a:t>
            </a:r>
            <a:r>
              <a:rPr lang="en-GB" dirty="0"/>
              <a:t> instead of using a tumble dryer.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AB886A37-CDA2-9ECB-D371-C72EAF609039}"/>
              </a:ext>
            </a:extLst>
          </p:cNvPr>
          <p:cNvSpPr>
            <a:spLocks noGrp="1"/>
          </p:cNvSpPr>
          <p:nvPr>
            <p:ph type="sldNum" sz="quarter" idx="5"/>
          </p:nvPr>
        </p:nvSpPr>
        <p:spPr/>
        <p:txBody>
          <a:bodyPr/>
          <a:lstStyle/>
          <a:p>
            <a:fld id="{A307B119-958E-2841-8EFF-92750FFA808A}" type="slidenum">
              <a:rPr lang="en-US" smtClean="0"/>
              <a:t>26</a:t>
            </a:fld>
            <a:endParaRPr lang="en-US"/>
          </a:p>
        </p:txBody>
      </p:sp>
    </p:spTree>
    <p:extLst>
      <p:ext uri="{BB962C8B-B14F-4D97-AF65-F5344CB8AC3E}">
        <p14:creationId xmlns:p14="http://schemas.microsoft.com/office/powerpoint/2010/main" val="188742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Optional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Read out each statement and ask learners to vote on which W the statement matches with. Following their guess, use the animation (animated arrow) to reveal the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When learners have gone through all 6 examples, remind them that these ideas, as well as the ideas on the previous slide, will help them with the following task (i.e., creating their Pet Planet Promise). Learners may want to use these ideas to create their final promise.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Note: Use information in the note section of slide 26 to offer further detail around how each of the points above links to the relevant W</a:t>
            </a:r>
          </a:p>
        </p:txBody>
      </p:sp>
      <p:sp>
        <p:nvSpPr>
          <p:cNvPr id="4" name="Slide Number Placeholder 3"/>
          <p:cNvSpPr>
            <a:spLocks noGrp="1"/>
          </p:cNvSpPr>
          <p:nvPr>
            <p:ph type="sldNum" sz="quarter" idx="5"/>
          </p:nvPr>
        </p:nvSpPr>
        <p:spPr/>
        <p:txBody>
          <a:bodyPr/>
          <a:lstStyle/>
          <a:p>
            <a:fld id="{A307B119-958E-2841-8EFF-92750FFA808A}" type="slidenum">
              <a:rPr lang="en-US" smtClean="0"/>
              <a:t>27</a:t>
            </a:fld>
            <a:endParaRPr lang="en-US"/>
          </a:p>
        </p:txBody>
      </p:sp>
    </p:spTree>
    <p:extLst>
      <p:ext uri="{BB962C8B-B14F-4D97-AF65-F5344CB8AC3E}">
        <p14:creationId xmlns:p14="http://schemas.microsoft.com/office/powerpoint/2010/main" val="12595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learners know more about how to follow the 6Ws and be more sustainable they will make their own Pet Planet Promise. Encourage learners to think carefully about what they can realistically do at home to make a difference to the planet or the amazing pets their share their lives with!</a:t>
            </a:r>
          </a:p>
          <a:p>
            <a:endParaRPr lang="en-GB" dirty="0"/>
          </a:p>
          <a:p>
            <a:r>
              <a:rPr lang="en-GB" dirty="0"/>
              <a:t>Once complete, ask some learners to share their promises (if they want to) and encourage them to share these with their families when they get home. This is a great way to encourage them to carry out their promises!</a:t>
            </a:r>
          </a:p>
          <a:p>
            <a:endParaRPr lang="en-GB" dirty="0"/>
          </a:p>
          <a:p>
            <a:r>
              <a:rPr lang="en-GB" dirty="0"/>
              <a:t>This can be done on the provided worksheet template or simply in their books or on their mini whiteboards.</a:t>
            </a:r>
          </a:p>
        </p:txBody>
      </p:sp>
      <p:sp>
        <p:nvSpPr>
          <p:cNvPr id="4" name="Slide Number Placeholder 3"/>
          <p:cNvSpPr>
            <a:spLocks noGrp="1"/>
          </p:cNvSpPr>
          <p:nvPr>
            <p:ph type="sldNum" sz="quarter" idx="5"/>
          </p:nvPr>
        </p:nvSpPr>
        <p:spPr/>
        <p:txBody>
          <a:bodyPr/>
          <a:lstStyle/>
          <a:p>
            <a:fld id="{A307B119-958E-2841-8EFF-92750FFA808A}" type="slidenum">
              <a:rPr lang="en-US" smtClean="0"/>
              <a:t>28</a:t>
            </a:fld>
            <a:endParaRPr lang="en-US"/>
          </a:p>
        </p:txBody>
      </p:sp>
    </p:spTree>
    <p:extLst>
      <p:ext uri="{BB962C8B-B14F-4D97-AF65-F5344CB8AC3E}">
        <p14:creationId xmlns:p14="http://schemas.microsoft.com/office/powerpoint/2010/main" val="700398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The session is now concluded. Thank the learners for their participation and the amazing promises they have made!</a:t>
            </a:r>
          </a:p>
          <a:p>
            <a:endParaRPr lang="en-GB" dirty="0"/>
          </a:p>
          <a:p>
            <a:r>
              <a:rPr lang="en-GB" dirty="0"/>
              <a:t>Remind the learners, and teachers that if they want to know more about PEP (i.e., their resources and live events for children), or the work of Vet Sustain they can visit our webpages.</a:t>
            </a:r>
          </a:p>
        </p:txBody>
      </p:sp>
      <p:sp>
        <p:nvSpPr>
          <p:cNvPr id="4" name="Slide Number Placeholder 3"/>
          <p:cNvSpPr>
            <a:spLocks noGrp="1"/>
          </p:cNvSpPr>
          <p:nvPr>
            <p:ph type="sldNum" sz="quarter" idx="5"/>
          </p:nvPr>
        </p:nvSpPr>
        <p:spPr/>
        <p:txBody>
          <a:bodyPr/>
          <a:lstStyle/>
          <a:p>
            <a:fld id="{A307B119-958E-2841-8EFF-92750FFA808A}" type="slidenum">
              <a:rPr lang="en-US" smtClean="0"/>
              <a:t>29</a:t>
            </a:fld>
            <a:endParaRPr lang="en-US"/>
          </a:p>
        </p:txBody>
      </p:sp>
    </p:spTree>
    <p:extLst>
      <p:ext uri="{BB962C8B-B14F-4D97-AF65-F5344CB8AC3E}">
        <p14:creationId xmlns:p14="http://schemas.microsoft.com/office/powerpoint/2010/main" val="212568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Explain about the Pet Education Partnership (as a thank you for supplying the slides).</a:t>
            </a:r>
          </a:p>
          <a:p>
            <a:r>
              <a:rPr lang="en-GB" dirty="0"/>
              <a:t>This could just be that the partnership believe that every child in the UK should have access to animal welfare education so they can be the best pet owners, vets and vet nurses in the future. </a:t>
            </a:r>
          </a:p>
        </p:txBody>
      </p:sp>
      <p:sp>
        <p:nvSpPr>
          <p:cNvPr id="4" name="Slide Number Placeholder 3"/>
          <p:cNvSpPr>
            <a:spLocks noGrp="1"/>
          </p:cNvSpPr>
          <p:nvPr>
            <p:ph type="sldNum" sz="quarter" idx="5"/>
          </p:nvPr>
        </p:nvSpPr>
        <p:spPr/>
        <p:txBody>
          <a:bodyPr/>
          <a:lstStyle/>
          <a:p>
            <a:fld id="{A307B119-958E-2841-8EFF-92750FFA808A}" type="slidenum">
              <a:rPr lang="en-US" smtClean="0"/>
              <a:t>3</a:t>
            </a:fld>
            <a:endParaRPr lang="en-US"/>
          </a:p>
        </p:txBody>
      </p:sp>
    </p:spTree>
    <p:extLst>
      <p:ext uri="{BB962C8B-B14F-4D97-AF65-F5344CB8AC3E}">
        <p14:creationId xmlns:p14="http://schemas.microsoft.com/office/powerpoint/2010/main" val="75680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30</a:t>
            </a:fld>
            <a:endParaRPr lang="en-US"/>
          </a:p>
        </p:txBody>
      </p:sp>
    </p:spTree>
    <p:extLst>
      <p:ext uri="{BB962C8B-B14F-4D97-AF65-F5344CB8AC3E}">
        <p14:creationId xmlns:p14="http://schemas.microsoft.com/office/powerpoint/2010/main" val="389401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Read out the objectives from the slide</a:t>
            </a:r>
          </a:p>
        </p:txBody>
      </p:sp>
      <p:sp>
        <p:nvSpPr>
          <p:cNvPr id="4" name="Slide Number Placeholder 3"/>
          <p:cNvSpPr>
            <a:spLocks noGrp="1"/>
          </p:cNvSpPr>
          <p:nvPr>
            <p:ph type="sldNum" sz="quarter" idx="5"/>
          </p:nvPr>
        </p:nvSpPr>
        <p:spPr/>
        <p:txBody>
          <a:bodyPr/>
          <a:lstStyle/>
          <a:p>
            <a:fld id="{A307B119-958E-2841-8EFF-92750FFA808A}" type="slidenum">
              <a:rPr lang="en-US" smtClean="0"/>
              <a:t>4</a:t>
            </a:fld>
            <a:endParaRPr lang="en-US"/>
          </a:p>
        </p:txBody>
      </p:sp>
    </p:spTree>
    <p:extLst>
      <p:ext uri="{BB962C8B-B14F-4D97-AF65-F5344CB8AC3E}">
        <p14:creationId xmlns:p14="http://schemas.microsoft.com/office/powerpoint/2010/main" val="292161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Ask learners to discuss what humans need to be happy and healthy. Answers can be given verbally (using ‘hands up’) or learners could spend a couple of minutes writing down their ideas or discussing them with their partners/in small groups first before feeding back to the class.</a:t>
            </a:r>
          </a:p>
        </p:txBody>
      </p:sp>
      <p:sp>
        <p:nvSpPr>
          <p:cNvPr id="4" name="Slide Number Placeholder 3"/>
          <p:cNvSpPr>
            <a:spLocks noGrp="1"/>
          </p:cNvSpPr>
          <p:nvPr>
            <p:ph type="sldNum" sz="quarter" idx="5"/>
          </p:nvPr>
        </p:nvSpPr>
        <p:spPr/>
        <p:txBody>
          <a:bodyPr/>
          <a:lstStyle/>
          <a:p>
            <a:fld id="{A307B119-958E-2841-8EFF-92750FFA808A}" type="slidenum">
              <a:rPr lang="en-US" smtClean="0"/>
              <a:t>5</a:t>
            </a:fld>
            <a:endParaRPr lang="en-US"/>
          </a:p>
        </p:txBody>
      </p:sp>
    </p:spTree>
    <p:extLst>
      <p:ext uri="{BB962C8B-B14F-4D97-AF65-F5344CB8AC3E}">
        <p14:creationId xmlns:p14="http://schemas.microsoft.com/office/powerpoint/2010/main" val="299236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Once learners have given their answers, present this slide and use it to reiterate the key themes learners have hopefully already suggested (i.e., friends, family, a healthy diet, exercise, wellbeing, etc…)</a:t>
            </a:r>
          </a:p>
        </p:txBody>
      </p:sp>
      <p:sp>
        <p:nvSpPr>
          <p:cNvPr id="4" name="Slide Number Placeholder 3"/>
          <p:cNvSpPr>
            <a:spLocks noGrp="1"/>
          </p:cNvSpPr>
          <p:nvPr>
            <p:ph type="sldNum" sz="quarter" idx="5"/>
          </p:nvPr>
        </p:nvSpPr>
        <p:spPr/>
        <p:txBody>
          <a:bodyPr/>
          <a:lstStyle/>
          <a:p>
            <a:fld id="{A307B119-958E-2841-8EFF-92750FFA808A}" type="slidenum">
              <a:rPr lang="en-US" smtClean="0"/>
              <a:t>6</a:t>
            </a:fld>
            <a:endParaRPr lang="en-US"/>
          </a:p>
        </p:txBody>
      </p:sp>
    </p:spTree>
    <p:extLst>
      <p:ext uri="{BB962C8B-B14F-4D97-AF65-F5344CB8AC3E}">
        <p14:creationId xmlns:p14="http://schemas.microsoft.com/office/powerpoint/2010/main" val="418386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that leaners have thought about what humans need to be happy and healthy, ask them to consider what animals might need to be happy and healthy?</a:t>
            </a:r>
          </a:p>
          <a:p>
            <a:r>
              <a:rPr lang="en-GB" dirty="0"/>
              <a:t>As before, learners can do this in a number of different ways, such as ‘hands up’, using mini whiteboards/paper to write down their ideas, discussing in pairs/small groups, etc… </a:t>
            </a:r>
          </a:p>
        </p:txBody>
      </p:sp>
      <p:sp>
        <p:nvSpPr>
          <p:cNvPr id="4" name="Slide Number Placeholder 3"/>
          <p:cNvSpPr>
            <a:spLocks noGrp="1"/>
          </p:cNvSpPr>
          <p:nvPr>
            <p:ph type="sldNum" sz="quarter" idx="5"/>
          </p:nvPr>
        </p:nvSpPr>
        <p:spPr/>
        <p:txBody>
          <a:bodyPr/>
          <a:lstStyle/>
          <a:p>
            <a:fld id="{A307B119-958E-2841-8EFF-92750FFA808A}" type="slidenum">
              <a:rPr lang="en-US" smtClean="0"/>
              <a:t>7</a:t>
            </a:fld>
            <a:endParaRPr lang="en-US"/>
          </a:p>
        </p:txBody>
      </p:sp>
    </p:spTree>
    <p:extLst>
      <p:ext uri="{BB962C8B-B14F-4D97-AF65-F5344CB8AC3E}">
        <p14:creationId xmlns:p14="http://schemas.microsoft.com/office/powerpoint/2010/main" val="36940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Again, once learners have given their answers, present this slide and use it to reiterate the key themes learners have hopefully already suggested (i.e., family, a healthy diet, exercise, fun, enrichment, a safe home, companionship , etc…)</a:t>
            </a:r>
            <a:br>
              <a:rPr lang="en-GB" dirty="0"/>
            </a:br>
            <a:br>
              <a:rPr lang="en-GB" dirty="0"/>
            </a:br>
            <a:r>
              <a:rPr lang="en-GB" dirty="0"/>
              <a:t>Point out the things pets need that leaners perhaps haven’t mention (this might be concepts like choice) and explain why they are important (i.e., like us, all pets like to have choice and we should look for opportunities to give them this where we can).</a:t>
            </a:r>
          </a:p>
        </p:txBody>
      </p:sp>
      <p:sp>
        <p:nvSpPr>
          <p:cNvPr id="4" name="Slide Number Placeholder 3"/>
          <p:cNvSpPr>
            <a:spLocks noGrp="1"/>
          </p:cNvSpPr>
          <p:nvPr>
            <p:ph type="sldNum" sz="quarter" idx="5"/>
          </p:nvPr>
        </p:nvSpPr>
        <p:spPr/>
        <p:txBody>
          <a:bodyPr/>
          <a:lstStyle/>
          <a:p>
            <a:fld id="{A307B119-958E-2841-8EFF-92750FFA808A}" type="slidenum">
              <a:rPr lang="en-US" smtClean="0"/>
              <a:t>8</a:t>
            </a:fld>
            <a:endParaRPr lang="en-US"/>
          </a:p>
        </p:txBody>
      </p:sp>
    </p:spTree>
    <p:extLst>
      <p:ext uri="{BB962C8B-B14F-4D97-AF65-F5344CB8AC3E}">
        <p14:creationId xmlns:p14="http://schemas.microsoft.com/office/powerpoint/2010/main" val="411961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dirty="0"/>
              <a:t>***Depending on how confident you feel at presenting detail around the welfare needs, you can either use this slide (slide 9), with minimal detail on slide, or, instead, opt to use slide 10, which provides more detail on slide around each of the freedoms. This is up to the discretion of the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a:t>
            </a:r>
          </a:p>
          <a:p>
            <a:r>
              <a:rPr lang="en-GB" dirty="0"/>
              <a:t>Now the class have considered what pets need, briefly talk through each of the key needs (i.e., what all animals need to be happy and healthy, or to live their best lives). Here, you may want to provide some examples of what that might look like for different species (i.e., what a home for a hamster might look like, compared to a home for a horse or a dog, how dogs and cats may be content living with humans and no other pets, whereas guinea pigs and rabbits need to live in pairs). </a:t>
            </a:r>
          </a:p>
          <a:p>
            <a:r>
              <a:rPr lang="en-GB" dirty="0"/>
              <a:t>At the Pet Education Partnership, we include Mental State as an addition to the 5 Welfare Needs and explain that all 5 needs lead to a positive mental state (i.e. living their best lives). </a:t>
            </a:r>
          </a:p>
          <a:p>
            <a:endParaRPr lang="en-GB" dirty="0"/>
          </a:p>
          <a:p>
            <a:r>
              <a:rPr lang="en-GB" dirty="0"/>
              <a:t>Here is our agreed terminology for each need (also on the next slide):</a:t>
            </a:r>
          </a:p>
          <a:p>
            <a:pPr marL="171450" indent="-171450">
              <a:buFont typeface="Arial" panose="020B0604020202020204" pitchFamily="34" charset="0"/>
              <a:buChar char="•"/>
            </a:pPr>
            <a:r>
              <a:rPr lang="en-GB" dirty="0"/>
              <a:t>Diet - Animals need the right amount of healthy and suitable food, and access to fresh, clean water at all times.</a:t>
            </a:r>
          </a:p>
          <a:p>
            <a:pPr marL="171450" indent="-171450">
              <a:buFont typeface="Arial" panose="020B0604020202020204" pitchFamily="34" charset="0"/>
              <a:buChar char="•"/>
            </a:pPr>
            <a:r>
              <a:rPr lang="en-GB" dirty="0"/>
              <a:t>Home (Environment) - Animals need a safe, comfortable, and suitable place to live.</a:t>
            </a:r>
          </a:p>
          <a:p>
            <a:pPr marL="171450" indent="-171450">
              <a:buFont typeface="Arial" panose="020B0604020202020204" pitchFamily="34" charset="0"/>
              <a:buChar char="•"/>
            </a:pPr>
            <a:r>
              <a:rPr lang="en-GB" dirty="0"/>
              <a:t>Health - Animals need protection from pain, harm and suffering, with the right help from people when needed.</a:t>
            </a:r>
          </a:p>
          <a:p>
            <a:pPr marL="171450" indent="-171450">
              <a:buFont typeface="Arial" panose="020B0604020202020204" pitchFamily="34" charset="0"/>
              <a:buChar char="•"/>
            </a:pPr>
            <a:r>
              <a:rPr lang="en-GB" dirty="0"/>
              <a:t>Company (Companionship) - Some animals like to live with friends, but others prefer space to live on their own.</a:t>
            </a:r>
          </a:p>
          <a:p>
            <a:pPr marL="171450" indent="-171450">
              <a:buFont typeface="Arial" panose="020B0604020202020204" pitchFamily="34" charset="0"/>
              <a:buChar char="•"/>
            </a:pPr>
            <a:r>
              <a:rPr lang="en-GB" dirty="0"/>
              <a:t>Normal Behaviour (Environment) - Animals need the opportunity to behave in ways that are natural to them, and to have choices about when and where to do that.</a:t>
            </a:r>
          </a:p>
          <a:p>
            <a:pPr marL="171450" indent="-171450">
              <a:buFont typeface="Arial" panose="020B0604020202020204" pitchFamily="34" charset="0"/>
              <a:buChar char="•"/>
            </a:pPr>
            <a:r>
              <a:rPr lang="en-GB" dirty="0"/>
              <a:t>Mental State - Animals need safe and positive experiences in order to live their best life and feel happy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A307B119-958E-2841-8EFF-92750FFA808A}" type="slidenum">
              <a:rPr lang="en-US" smtClean="0"/>
              <a:t>9</a:t>
            </a:fld>
            <a:endParaRPr lang="en-US"/>
          </a:p>
        </p:txBody>
      </p:sp>
    </p:spTree>
    <p:extLst>
      <p:ext uri="{BB962C8B-B14F-4D97-AF65-F5344CB8AC3E}">
        <p14:creationId xmlns:p14="http://schemas.microsoft.com/office/powerpoint/2010/main" val="12067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46734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3251366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112736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6851698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338374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96119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649709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242049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15097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097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49207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18819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403909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4020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4EB8-4586-E3E0-FD4A-B5EFFD4C1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7164B5-F3A9-22E9-A924-C56083583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8FEE86-68A7-0206-2BB7-EAC4EC6E9868}"/>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5" name="Footer Placeholder 4">
            <a:extLst>
              <a:ext uri="{FF2B5EF4-FFF2-40B4-BE49-F238E27FC236}">
                <a16:creationId xmlns:a16="http://schemas.microsoft.com/office/drawing/2014/main" id="{B199A857-0E83-3957-0430-6484C979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13A48F-C5F4-8D55-E49C-640506EBD9FA}"/>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36706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5556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1204-78B9-9FEE-6A36-FCD8721604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7A81BF-D5DF-D1C2-FF7C-C3EE179B48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F9F3F-9ADD-BF6E-4D24-13AC5B7C4A78}"/>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5" name="Footer Placeholder 4">
            <a:extLst>
              <a:ext uri="{FF2B5EF4-FFF2-40B4-BE49-F238E27FC236}">
                <a16:creationId xmlns:a16="http://schemas.microsoft.com/office/drawing/2014/main" id="{5EEFD4F0-4FAA-9855-2456-3F492F8984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8385F-2BEA-E9BE-94E5-16C9EAE63D9D}"/>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830772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9A72-6501-AA74-B75F-290070B32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3CDB75-92F1-34F2-35C8-5F03C3AE57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3D41A-2951-55FD-0937-6586E33EC0FE}"/>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5" name="Footer Placeholder 4">
            <a:extLst>
              <a:ext uri="{FF2B5EF4-FFF2-40B4-BE49-F238E27FC236}">
                <a16:creationId xmlns:a16="http://schemas.microsoft.com/office/drawing/2014/main" id="{890DC162-4605-7CAC-99B9-8F85A2506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1EA75D-5874-FBE8-DD8E-CB2AE3975AC4}"/>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562613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4AB8-D352-350B-83D6-F82D3FE94F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FC566-E5BC-7B6E-7123-BA33810AC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EE4527-D15D-664C-1979-3481D565C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E5FB07-6653-617A-AFAE-32DFB04DE04A}"/>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6" name="Footer Placeholder 5">
            <a:extLst>
              <a:ext uri="{FF2B5EF4-FFF2-40B4-BE49-F238E27FC236}">
                <a16:creationId xmlns:a16="http://schemas.microsoft.com/office/drawing/2014/main" id="{A02B1B39-5789-8EE4-7238-8AD8ECF891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CE63D-3B21-F4E7-B139-1BDAB69028B6}"/>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213267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7485-B3BB-E0D2-3A72-ECCEBFE6CC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76A2FC-6A48-A09C-D41D-AA15C3062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36C50-7E5B-5AF8-B924-52ADB0201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129A5D-9CE9-64CA-9B20-4401A1BCF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34375B-9A0A-D481-3D10-93AEC8035A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61653F-86CE-3D5C-01A9-0C91A83B7F43}"/>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8" name="Footer Placeholder 7">
            <a:extLst>
              <a:ext uri="{FF2B5EF4-FFF2-40B4-BE49-F238E27FC236}">
                <a16:creationId xmlns:a16="http://schemas.microsoft.com/office/drawing/2014/main" id="{D736DC0E-99F1-4136-E662-14C6930AC3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611F7D-6FDA-D866-B670-85F9CFFCD905}"/>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1799018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824A-F1CF-7CFA-C832-7EF0D7252A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8D6AAB-AF3B-2E16-4EB3-43F99DD1CAB3}"/>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4" name="Footer Placeholder 3">
            <a:extLst>
              <a:ext uri="{FF2B5EF4-FFF2-40B4-BE49-F238E27FC236}">
                <a16:creationId xmlns:a16="http://schemas.microsoft.com/office/drawing/2014/main" id="{5928F33C-9118-D019-C66C-83D5D9C1AE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20880F-B62F-C3D8-80DE-9DE0ED934D52}"/>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3902273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C795C5-2694-E1E7-4984-19AC014268F3}"/>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3" name="Footer Placeholder 2">
            <a:extLst>
              <a:ext uri="{FF2B5EF4-FFF2-40B4-BE49-F238E27FC236}">
                <a16:creationId xmlns:a16="http://schemas.microsoft.com/office/drawing/2014/main" id="{7503C478-786D-3C19-A6D7-5248982CA9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2722A8-2422-FCEF-CC54-EB0E4BBB2C5B}"/>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1884120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D82C-1487-87C0-220E-DFF16F080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F5A596-9983-C741-D1AB-B1F446D7A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BA00CE-BD56-CDAE-AD69-6A9DFAE8D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405D0-1E08-AFA2-7D76-1D43CE49BFBD}"/>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6" name="Footer Placeholder 5">
            <a:extLst>
              <a:ext uri="{FF2B5EF4-FFF2-40B4-BE49-F238E27FC236}">
                <a16:creationId xmlns:a16="http://schemas.microsoft.com/office/drawing/2014/main" id="{0FEC22C5-7DD8-EBD6-69F1-37AC43B014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952671-832F-8D0B-E3FC-50D194DE05EF}"/>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71980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EB93-375C-51C3-9CA0-D02E165A7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AD8722-07C7-CB75-3F6E-68061F570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D563BA-A418-1CD4-06A1-4A468AFEA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CC129-EC3A-8BE7-1E8E-C9063DED9972}"/>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6" name="Footer Placeholder 5">
            <a:extLst>
              <a:ext uri="{FF2B5EF4-FFF2-40B4-BE49-F238E27FC236}">
                <a16:creationId xmlns:a16="http://schemas.microsoft.com/office/drawing/2014/main" id="{74D6B342-BD7A-5541-C8F9-EF56C708B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4E5D6-0AD5-6CBD-C11D-C4253F24B01B}"/>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3138201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1190-89CB-B506-9A11-D55160BC8A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A8811D-4083-8420-14B9-BE706BEC7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F274F-9ABB-FD3F-607D-83E5B736F113}"/>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5" name="Footer Placeholder 4">
            <a:extLst>
              <a:ext uri="{FF2B5EF4-FFF2-40B4-BE49-F238E27FC236}">
                <a16:creationId xmlns:a16="http://schemas.microsoft.com/office/drawing/2014/main" id="{2BD75CD2-43AF-8D1C-DA7A-C3212207C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665742-9D4B-6C51-5FE0-B915C8DBAB6B}"/>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2966360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DA3B2-D868-8EB0-A186-C8E88454B9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4A3964-21E5-F2B7-EA0A-E5D9E0420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F2B659-B90C-D741-DB0E-AD898B1C1E80}"/>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5" name="Footer Placeholder 4">
            <a:extLst>
              <a:ext uri="{FF2B5EF4-FFF2-40B4-BE49-F238E27FC236}">
                <a16:creationId xmlns:a16="http://schemas.microsoft.com/office/drawing/2014/main" id="{70211DEC-A5D4-09F5-84AE-E3DB8C8D6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1D6DA9-7C1B-D15E-D093-48B4EB42D91D}"/>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64043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86889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0DA7-6BE4-A4D5-1211-970DD7A2F5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0DEEA6-2ABB-C8AB-343E-1C05E98731DC}"/>
              </a:ext>
            </a:extLst>
          </p:cNvPr>
          <p:cNvSpPr>
            <a:spLocks noGrp="1"/>
          </p:cNvSpPr>
          <p:nvPr>
            <p:ph type="dt" sz="half" idx="10"/>
          </p:nvPr>
        </p:nvSpPr>
        <p:spPr/>
        <p:txBody>
          <a:bodyPr/>
          <a:lstStyle/>
          <a:p>
            <a:fld id="{95B5E179-070B-4957-83F6-BFE47395E798}" type="datetimeFigureOut">
              <a:rPr lang="en-GB" smtClean="0"/>
              <a:t>18/09/2025</a:t>
            </a:fld>
            <a:endParaRPr lang="en-GB"/>
          </a:p>
        </p:txBody>
      </p:sp>
      <p:sp>
        <p:nvSpPr>
          <p:cNvPr id="4" name="Footer Placeholder 3">
            <a:extLst>
              <a:ext uri="{FF2B5EF4-FFF2-40B4-BE49-F238E27FC236}">
                <a16:creationId xmlns:a16="http://schemas.microsoft.com/office/drawing/2014/main" id="{77055B40-7FEB-B993-0FA7-4EF97FA8CE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656833-27EF-5A0C-06C6-854960F667C0}"/>
              </a:ext>
            </a:extLst>
          </p:cNvPr>
          <p:cNvSpPr>
            <a:spLocks noGrp="1"/>
          </p:cNvSpPr>
          <p:nvPr>
            <p:ph type="sldNum" sz="quarter" idx="12"/>
          </p:nvPr>
        </p:nvSpPr>
        <p:spPr/>
        <p:txBody>
          <a:bodyPr/>
          <a:lstStyle/>
          <a:p>
            <a:fld id="{4426E43C-2DB6-4027-A1AE-C8F3F4B86EA7}" type="slidenum">
              <a:rPr lang="en-GB" smtClean="0"/>
              <a:t>‹#›</a:t>
            </a:fld>
            <a:endParaRPr lang="en-GB"/>
          </a:p>
        </p:txBody>
      </p:sp>
    </p:spTree>
    <p:extLst>
      <p:ext uri="{BB962C8B-B14F-4D97-AF65-F5344CB8AC3E}">
        <p14:creationId xmlns:p14="http://schemas.microsoft.com/office/powerpoint/2010/main" val="1409636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19868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503257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80108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69626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710704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642028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9331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03320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2921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680244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02475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867140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69536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85525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52144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42468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9774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838257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918038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526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859780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87496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6424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01893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745652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09361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937924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86062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580326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699150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2257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311948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34385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56956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071229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524926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650369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870681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134850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56023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179148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2242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1649760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55036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538112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0769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6199243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28667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605587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11090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51994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4894993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9616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73784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608661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077110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760242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835318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210265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72767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8290909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129096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1117432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1307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8183971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9" name="Date Placeholder 16">
            <a:extLst>
              <a:ext uri="{FF2B5EF4-FFF2-40B4-BE49-F238E27FC236}">
                <a16:creationId xmlns:a16="http://schemas.microsoft.com/office/drawing/2014/main" id="{E741F250-208C-EDBE-882B-0C59D2B61BD4}"/>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0" name="Footer Placeholder 17">
            <a:extLst>
              <a:ext uri="{FF2B5EF4-FFF2-40B4-BE49-F238E27FC236}">
                <a16:creationId xmlns:a16="http://schemas.microsoft.com/office/drawing/2014/main" id="{2AFEE60D-82A0-C624-557B-989C90BE6C73}"/>
              </a:ext>
            </a:extLst>
          </p:cNvPr>
          <p:cNvSpPr>
            <a:spLocks noGrp="1"/>
          </p:cNvSpPr>
          <p:nvPr>
            <p:ph type="ftr" sz="quarter" idx="11"/>
          </p:nvPr>
        </p:nvSpPr>
        <p:spPr>
          <a:xfrm>
            <a:off x="5067300" y="6356350"/>
            <a:ext cx="3383364" cy="365125"/>
          </a:xfrm>
        </p:spPr>
        <p:txBody>
          <a:bodyPr/>
          <a:lstStyle/>
          <a:p>
            <a:endParaRPr lang="en-US" dirty="0"/>
          </a:p>
        </p:txBody>
      </p:sp>
      <p:sp>
        <p:nvSpPr>
          <p:cNvPr id="11" name="Slide Number Placeholder 18">
            <a:extLst>
              <a:ext uri="{FF2B5EF4-FFF2-40B4-BE49-F238E27FC236}">
                <a16:creationId xmlns:a16="http://schemas.microsoft.com/office/drawing/2014/main" id="{6E0C9DDE-7111-48B7-04F0-393C4C048D40}"/>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04909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16">
            <a:extLst>
              <a:ext uri="{FF2B5EF4-FFF2-40B4-BE49-F238E27FC236}">
                <a16:creationId xmlns:a16="http://schemas.microsoft.com/office/drawing/2014/main" id="{561D3733-4C83-6414-91CC-8FD1DF4C50D5}"/>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9" name="Footer Placeholder 17">
            <a:extLst>
              <a:ext uri="{FF2B5EF4-FFF2-40B4-BE49-F238E27FC236}">
                <a16:creationId xmlns:a16="http://schemas.microsoft.com/office/drawing/2014/main" id="{9BF1AF41-1916-311C-A98A-9FE2249E32C4}"/>
              </a:ext>
            </a:extLst>
          </p:cNvPr>
          <p:cNvSpPr>
            <a:spLocks noGrp="1"/>
          </p:cNvSpPr>
          <p:nvPr>
            <p:ph type="ftr" sz="quarter" idx="11"/>
          </p:nvPr>
        </p:nvSpPr>
        <p:spPr>
          <a:xfrm>
            <a:off x="5067300" y="6356350"/>
            <a:ext cx="3383364" cy="365125"/>
          </a:xfrm>
        </p:spPr>
        <p:txBody>
          <a:bodyPr/>
          <a:lstStyle/>
          <a:p>
            <a:endParaRPr lang="en-US" dirty="0"/>
          </a:p>
        </p:txBody>
      </p:sp>
      <p:sp>
        <p:nvSpPr>
          <p:cNvPr id="10" name="Slide Number Placeholder 18">
            <a:extLst>
              <a:ext uri="{FF2B5EF4-FFF2-40B4-BE49-F238E27FC236}">
                <a16:creationId xmlns:a16="http://schemas.microsoft.com/office/drawing/2014/main" id="{BC97B07A-E27C-9B18-3A65-3319D67F1A4D}"/>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937612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996961" y="995363"/>
            <a:ext cx="579496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16">
            <a:extLst>
              <a:ext uri="{FF2B5EF4-FFF2-40B4-BE49-F238E27FC236}">
                <a16:creationId xmlns:a16="http://schemas.microsoft.com/office/drawing/2014/main" id="{888C37D8-340A-EC63-11DF-F05B07306ECE}"/>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59A88D76-DC3B-B87C-C370-9A24BF36AC70}"/>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B6A4DC38-63D3-6FBB-1666-13FF75C9FDC6}"/>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205499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067300" y="987425"/>
            <a:ext cx="568443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8" name="Title 1">
            <a:extLst>
              <a:ext uri="{FF2B5EF4-FFF2-40B4-BE49-F238E27FC236}">
                <a16:creationId xmlns:a16="http://schemas.microsoft.com/office/drawing/2014/main" id="{FE3C51AC-FCFB-489D-7183-E3B7C7DF62E7}"/>
              </a:ext>
            </a:extLst>
          </p:cNvPr>
          <p:cNvSpPr>
            <a:spLocks noGrp="1"/>
          </p:cNvSpPr>
          <p:nvPr>
            <p:ph type="title"/>
          </p:nvPr>
        </p:nvSpPr>
        <p:spPr>
          <a:xfrm>
            <a:off x="1165609" y="987424"/>
            <a:ext cx="3606416" cy="1069975"/>
          </a:xfrm>
        </p:spPr>
        <p:txBody>
          <a:bodyPr anchor="b"/>
          <a:lstStyle>
            <a:lvl1pPr>
              <a:defRPr sz="32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37596A50-0AAC-CC82-C1DB-BC7721FD3B89}"/>
              </a:ext>
            </a:extLst>
          </p:cNvPr>
          <p:cNvSpPr>
            <a:spLocks noGrp="1"/>
          </p:cNvSpPr>
          <p:nvPr>
            <p:ph type="body" sz="half" idx="2"/>
          </p:nvPr>
        </p:nvSpPr>
        <p:spPr>
          <a:xfrm>
            <a:off x="1165609" y="2270928"/>
            <a:ext cx="3606416" cy="359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Date Placeholder 16">
            <a:extLst>
              <a:ext uri="{FF2B5EF4-FFF2-40B4-BE49-F238E27FC236}">
                <a16:creationId xmlns:a16="http://schemas.microsoft.com/office/drawing/2014/main" id="{52DF555A-9F50-E2E0-DA24-AFCA372C4EB2}"/>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64B08983-2F47-8640-8B36-4CB680C15B57}"/>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1BBD31FA-3B87-3632-69B1-013DC7D5D247}"/>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3849523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4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8801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Title 12">
            <a:extLst>
              <a:ext uri="{FF2B5EF4-FFF2-40B4-BE49-F238E27FC236}">
                <a16:creationId xmlns:a16="http://schemas.microsoft.com/office/drawing/2014/main" id="{04EF064D-8720-58B0-44AC-F846D066047C}"/>
              </a:ext>
            </a:extLst>
          </p:cNvPr>
          <p:cNvSpPr>
            <a:spLocks noGrp="1"/>
          </p:cNvSpPr>
          <p:nvPr>
            <p:ph type="title"/>
          </p:nvPr>
        </p:nvSpPr>
        <p:spPr>
          <a:xfrm>
            <a:off x="1524000" y="2503488"/>
            <a:ext cx="9144000" cy="893519"/>
          </a:xfrm>
        </p:spPr>
        <p:txBody>
          <a:bodyPr/>
          <a:lstStyle>
            <a:lvl1pPr algn="ctr">
              <a:defRPr/>
            </a:lvl1pPr>
          </a:lstStyle>
          <a:p>
            <a:r>
              <a:rPr lang="en-GB"/>
              <a:t>Click to edit Master title style</a:t>
            </a:r>
            <a:endParaRPr lang="en-US"/>
          </a:p>
        </p:txBody>
      </p:sp>
      <p:sp>
        <p:nvSpPr>
          <p:cNvPr id="17" name="Date Placeholder 16">
            <a:extLst>
              <a:ext uri="{FF2B5EF4-FFF2-40B4-BE49-F238E27FC236}">
                <a16:creationId xmlns:a16="http://schemas.microsoft.com/office/drawing/2014/main" id="{BC4DFA17-9A99-632A-1C03-F2FF47E0E0E0}"/>
              </a:ext>
            </a:extLst>
          </p:cNvPr>
          <p:cNvSpPr>
            <a:spLocks noGrp="1"/>
          </p:cNvSpPr>
          <p:nvPr>
            <p:ph type="dt" sz="half" idx="10"/>
          </p:nvPr>
        </p:nvSpPr>
        <p:spPr/>
        <p:txBody>
          <a:bodyPr/>
          <a:lstStyle/>
          <a:p>
            <a:r>
              <a:rPr lang="en-GB"/>
              <a:t>03/05/2023</a:t>
            </a:r>
            <a:endParaRPr lang="en-US" dirty="0"/>
          </a:p>
        </p:txBody>
      </p:sp>
      <p:sp>
        <p:nvSpPr>
          <p:cNvPr id="18" name="Footer Placeholder 17">
            <a:extLst>
              <a:ext uri="{FF2B5EF4-FFF2-40B4-BE49-F238E27FC236}">
                <a16:creationId xmlns:a16="http://schemas.microsoft.com/office/drawing/2014/main" id="{0D33C576-2A60-D3CF-7FC8-28EB303EB6DE}"/>
              </a:ext>
            </a:extLst>
          </p:cNvPr>
          <p:cNvSpPr>
            <a:spLocks noGrp="1"/>
          </p:cNvSpPr>
          <p:nvPr>
            <p:ph type="ftr" sz="quarter" idx="11"/>
          </p:nvPr>
        </p:nvSpPr>
        <p:spPr/>
        <p:txBody>
          <a:bodyPr/>
          <a:lstStyle/>
          <a:p>
            <a:endParaRPr lang="en-US" dirty="0"/>
          </a:p>
        </p:txBody>
      </p:sp>
      <p:sp>
        <p:nvSpPr>
          <p:cNvPr id="19" name="Slide Number Placeholder 18">
            <a:extLst>
              <a:ext uri="{FF2B5EF4-FFF2-40B4-BE49-F238E27FC236}">
                <a16:creationId xmlns:a16="http://schemas.microsoft.com/office/drawing/2014/main" id="{BA59EC0B-A480-912D-9153-5158D3C54FCD}"/>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79347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9">
            <a:extLst>
              <a:ext uri="{FF2B5EF4-FFF2-40B4-BE49-F238E27FC236}">
                <a16:creationId xmlns:a16="http://schemas.microsoft.com/office/drawing/2014/main" id="{636DC294-897E-1F28-660E-BD305676AC24}"/>
              </a:ext>
            </a:extLst>
          </p:cNvPr>
          <p:cNvSpPr>
            <a:spLocks noGrp="1"/>
          </p:cNvSpPr>
          <p:nvPr>
            <p:ph type="dt" sz="half" idx="10"/>
          </p:nvPr>
        </p:nvSpPr>
        <p:spPr/>
        <p:txBody>
          <a:bodyPr/>
          <a:lstStyle/>
          <a:p>
            <a:r>
              <a:rPr lang="en-GB"/>
              <a:t>03/05/2023</a:t>
            </a:r>
            <a:endParaRPr lang="en-US" dirty="0"/>
          </a:p>
        </p:txBody>
      </p:sp>
      <p:sp>
        <p:nvSpPr>
          <p:cNvPr id="11" name="Footer Placeholder 10">
            <a:extLst>
              <a:ext uri="{FF2B5EF4-FFF2-40B4-BE49-F238E27FC236}">
                <a16:creationId xmlns:a16="http://schemas.microsoft.com/office/drawing/2014/main" id="{F17D8992-7833-E965-457C-F8A71F207282}"/>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32CC60BA-39F3-F809-6A7C-36C070A26059}"/>
              </a:ext>
            </a:extLst>
          </p:cNvPr>
          <p:cNvSpPr>
            <a:spLocks noGrp="1"/>
          </p:cNvSpPr>
          <p:nvPr>
            <p:ph type="sldNum" sz="quarter" idx="12"/>
          </p:nvPr>
        </p:nvSpPr>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827633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5319" y="1718268"/>
            <a:ext cx="9706708" cy="2844207"/>
          </a:xfrm>
        </p:spPr>
        <p:txBody>
          <a:bodyPr anchor="b">
            <a:normAutofit/>
          </a:bodyPr>
          <a:lstStyle>
            <a:lvl1pPr>
              <a:defRPr sz="4800"/>
            </a:lvl1pPr>
          </a:lstStyle>
          <a:p>
            <a:r>
              <a:rPr lang="en-GB" dirty="0"/>
              <a:t>Click to edit Master title style</a:t>
            </a:r>
            <a:endParaRPr lang="en-US" dirty="0"/>
          </a:p>
        </p:txBody>
      </p:sp>
      <p:sp>
        <p:nvSpPr>
          <p:cNvPr id="3" name="Text Placeholder 2"/>
          <p:cNvSpPr>
            <a:spLocks noGrp="1"/>
          </p:cNvSpPr>
          <p:nvPr>
            <p:ph type="body" idx="1"/>
          </p:nvPr>
        </p:nvSpPr>
        <p:spPr>
          <a:xfrm>
            <a:off x="1105318" y="4672484"/>
            <a:ext cx="9706709" cy="13163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0" name="Date Placeholder 16">
            <a:extLst>
              <a:ext uri="{FF2B5EF4-FFF2-40B4-BE49-F238E27FC236}">
                <a16:creationId xmlns:a16="http://schemas.microsoft.com/office/drawing/2014/main" id="{F61C4C4F-5496-5521-07C5-C0015D6778A3}"/>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1" name="Footer Placeholder 17">
            <a:extLst>
              <a:ext uri="{FF2B5EF4-FFF2-40B4-BE49-F238E27FC236}">
                <a16:creationId xmlns:a16="http://schemas.microsoft.com/office/drawing/2014/main" id="{98ADF080-43AC-22A7-38F7-2FFD59EC2FBB}"/>
              </a:ext>
            </a:extLst>
          </p:cNvPr>
          <p:cNvSpPr>
            <a:spLocks noGrp="1"/>
          </p:cNvSpPr>
          <p:nvPr>
            <p:ph type="ftr" sz="quarter" idx="11"/>
          </p:nvPr>
        </p:nvSpPr>
        <p:spPr>
          <a:xfrm>
            <a:off x="5067300" y="6356350"/>
            <a:ext cx="3383364" cy="365125"/>
          </a:xfrm>
        </p:spPr>
        <p:txBody>
          <a:bodyPr/>
          <a:lstStyle/>
          <a:p>
            <a:endParaRPr lang="en-US" dirty="0"/>
          </a:p>
        </p:txBody>
      </p:sp>
      <p:sp>
        <p:nvSpPr>
          <p:cNvPr id="12" name="Slide Number Placeholder 18">
            <a:extLst>
              <a:ext uri="{FF2B5EF4-FFF2-40B4-BE49-F238E27FC236}">
                <a16:creationId xmlns:a16="http://schemas.microsoft.com/office/drawing/2014/main" id="{0D4322D7-3BD6-1AA6-1432-A418291AF5DB}"/>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4846975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25416" y="1825625"/>
            <a:ext cx="454422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990074" y="1825625"/>
            <a:ext cx="4921180" cy="423520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Date Placeholder 16">
            <a:extLst>
              <a:ext uri="{FF2B5EF4-FFF2-40B4-BE49-F238E27FC236}">
                <a16:creationId xmlns:a16="http://schemas.microsoft.com/office/drawing/2014/main" id="{99E960F6-40E5-2F28-6570-830264F3C12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2" name="Footer Placeholder 17">
            <a:extLst>
              <a:ext uri="{FF2B5EF4-FFF2-40B4-BE49-F238E27FC236}">
                <a16:creationId xmlns:a16="http://schemas.microsoft.com/office/drawing/2014/main" id="{6BF94105-C88C-EA84-9B57-47772D964129}"/>
              </a:ext>
            </a:extLst>
          </p:cNvPr>
          <p:cNvSpPr>
            <a:spLocks noGrp="1"/>
          </p:cNvSpPr>
          <p:nvPr>
            <p:ph type="ftr" sz="quarter" idx="11"/>
          </p:nvPr>
        </p:nvSpPr>
        <p:spPr>
          <a:xfrm>
            <a:off x="5067300" y="6356350"/>
            <a:ext cx="3383364" cy="365125"/>
          </a:xfrm>
        </p:spPr>
        <p:txBody>
          <a:bodyPr/>
          <a:lstStyle/>
          <a:p>
            <a:endParaRPr lang="en-US" dirty="0"/>
          </a:p>
        </p:txBody>
      </p:sp>
      <p:sp>
        <p:nvSpPr>
          <p:cNvPr id="13" name="Slide Number Placeholder 18">
            <a:extLst>
              <a:ext uri="{FF2B5EF4-FFF2-40B4-BE49-F238E27FC236}">
                <a16:creationId xmlns:a16="http://schemas.microsoft.com/office/drawing/2014/main" id="{00470E56-33C6-313B-A07D-6BFB5D7156AC}"/>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0693806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5415" y="1770743"/>
            <a:ext cx="4872160"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5415" y="2585129"/>
            <a:ext cx="4872160" cy="343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770741"/>
            <a:ext cx="4780503" cy="647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85127"/>
            <a:ext cx="4780503" cy="343261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290CC8C6-B76D-9886-8A33-0BD61A466B1F}"/>
              </a:ext>
            </a:extLst>
          </p:cNvPr>
          <p:cNvSpPr>
            <a:spLocks noGrp="1"/>
          </p:cNvSpPr>
          <p:nvPr>
            <p:ph type="title"/>
          </p:nvPr>
        </p:nvSpPr>
        <p:spPr>
          <a:xfrm>
            <a:off x="1125415" y="797169"/>
            <a:ext cx="9823940" cy="893519"/>
          </a:xfrm>
        </p:spPr>
        <p:txBody>
          <a:bodyPr/>
          <a:lstStyle/>
          <a:p>
            <a:r>
              <a:rPr lang="en-GB"/>
              <a:t>Click to edit Master title style</a:t>
            </a:r>
            <a:endParaRPr lang="en-US" dirty="0"/>
          </a:p>
        </p:txBody>
      </p:sp>
      <p:sp>
        <p:nvSpPr>
          <p:cNvPr id="14" name="Date Placeholder 16">
            <a:extLst>
              <a:ext uri="{FF2B5EF4-FFF2-40B4-BE49-F238E27FC236}">
                <a16:creationId xmlns:a16="http://schemas.microsoft.com/office/drawing/2014/main" id="{AFE5A451-E3E1-8D3A-55DC-00E6BBFFCBE7}"/>
              </a:ext>
            </a:extLst>
          </p:cNvPr>
          <p:cNvSpPr>
            <a:spLocks noGrp="1"/>
          </p:cNvSpPr>
          <p:nvPr>
            <p:ph type="dt" sz="half" idx="10"/>
          </p:nvPr>
        </p:nvSpPr>
        <p:spPr>
          <a:xfrm>
            <a:off x="1165608" y="6356350"/>
            <a:ext cx="1426867" cy="365125"/>
          </a:xfrm>
        </p:spPr>
        <p:txBody>
          <a:bodyPr/>
          <a:lstStyle/>
          <a:p>
            <a:r>
              <a:rPr lang="en-GB"/>
              <a:t>03/05/2023</a:t>
            </a:r>
            <a:endParaRPr lang="en-US" dirty="0"/>
          </a:p>
        </p:txBody>
      </p:sp>
      <p:sp>
        <p:nvSpPr>
          <p:cNvPr id="15" name="Footer Placeholder 17">
            <a:extLst>
              <a:ext uri="{FF2B5EF4-FFF2-40B4-BE49-F238E27FC236}">
                <a16:creationId xmlns:a16="http://schemas.microsoft.com/office/drawing/2014/main" id="{854F0F5D-4D35-C1A5-68F1-4E3845525E14}"/>
              </a:ext>
            </a:extLst>
          </p:cNvPr>
          <p:cNvSpPr>
            <a:spLocks noGrp="1"/>
          </p:cNvSpPr>
          <p:nvPr>
            <p:ph type="ftr" sz="quarter" idx="11"/>
          </p:nvPr>
        </p:nvSpPr>
        <p:spPr>
          <a:xfrm>
            <a:off x="5067300" y="6356350"/>
            <a:ext cx="3383364" cy="365125"/>
          </a:xfrm>
        </p:spPr>
        <p:txBody>
          <a:bodyPr/>
          <a:lstStyle/>
          <a:p>
            <a:endParaRPr lang="en-US" dirty="0"/>
          </a:p>
        </p:txBody>
      </p:sp>
      <p:sp>
        <p:nvSpPr>
          <p:cNvPr id="16" name="Slide Number Placeholder 18">
            <a:extLst>
              <a:ext uri="{FF2B5EF4-FFF2-40B4-BE49-F238E27FC236}">
                <a16:creationId xmlns:a16="http://schemas.microsoft.com/office/drawing/2014/main" id="{91112806-D406-AF25-14CA-679E4C72F812}"/>
              </a:ext>
            </a:extLst>
          </p:cNvPr>
          <p:cNvSpPr>
            <a:spLocks noGrp="1"/>
          </p:cNvSpPr>
          <p:nvPr>
            <p:ph type="sldNum" sz="quarter" idx="12"/>
          </p:nvPr>
        </p:nvSpPr>
        <p:spPr>
          <a:xfrm>
            <a:off x="9936564" y="6356350"/>
            <a:ext cx="1012791" cy="365125"/>
          </a:xfrm>
        </p:spPr>
        <p:txBody>
          <a:body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6142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image" Target="../media/image8.emf"/><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theme" Target="../theme/theme10.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image" Target="../media/image9.emf"/><Relationship Id="rId5" Type="http://schemas.openxmlformats.org/officeDocument/2006/relationships/slideLayout" Target="../slideLayouts/slideLayout99.xml"/><Relationship Id="rId10" Type="http://schemas.openxmlformats.org/officeDocument/2006/relationships/theme" Target="../theme/theme11.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3.emf"/><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4.emf"/><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5.emf"/><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6.emf"/><Relationship Id="rId5" Type="http://schemas.openxmlformats.org/officeDocument/2006/relationships/slideLayout" Target="../slideLayouts/slideLayout71.xml"/><Relationship Id="rId10" Type="http://schemas.openxmlformats.org/officeDocument/2006/relationships/theme" Target="../theme/theme8.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7.emf"/><Relationship Id="rId5" Type="http://schemas.openxmlformats.org/officeDocument/2006/relationships/slideLayout" Target="../slideLayouts/slideLayout80.xml"/><Relationship Id="rId10" Type="http://schemas.openxmlformats.org/officeDocument/2006/relationships/theme" Target="../theme/theme9.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2"/>
                </a:solidFill>
              </a:defRPr>
            </a:lvl1pPr>
          </a:lstStyle>
          <a:p>
            <a:r>
              <a:rPr lang="en-GB"/>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5067300" y="6356350"/>
            <a:ext cx="3383364" cy="365125"/>
          </a:xfrm>
          <a:prstGeom prst="rect">
            <a:avLst/>
          </a:prstGeom>
        </p:spPr>
        <p:txBody>
          <a:bodyPr/>
          <a:lstStyle>
            <a:lvl1pPr algn="ctr">
              <a:defRPr sz="1200">
                <a:solidFill>
                  <a:schemeClr val="bg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bg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50702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9697992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60" r:id="rId10"/>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85044695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bg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5067300" y="6356350"/>
            <a:ext cx="3383364" cy="365125"/>
          </a:xfrm>
          <a:prstGeom prst="rect">
            <a:avLst/>
          </a:prstGeom>
        </p:spPr>
        <p:txBody>
          <a:bodyPr/>
          <a:lstStyle>
            <a:lvl1pPr algn="ctr">
              <a:defRPr sz="1200">
                <a:solidFill>
                  <a:schemeClr val="bg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bg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4844092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A76B3-E9A0-4548-BE63-49ADA619B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AF895B-E331-F935-BD94-CE9E1BB39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DAE69-F6CB-43BF-A39D-9A0E21393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B5E179-070B-4957-83F6-BFE47395E798}" type="datetimeFigureOut">
              <a:rPr lang="en-GB" smtClean="0"/>
              <a:t>18/09/2025</a:t>
            </a:fld>
            <a:endParaRPr lang="en-GB"/>
          </a:p>
        </p:txBody>
      </p:sp>
      <p:sp>
        <p:nvSpPr>
          <p:cNvPr id="5" name="Footer Placeholder 4">
            <a:extLst>
              <a:ext uri="{FF2B5EF4-FFF2-40B4-BE49-F238E27FC236}">
                <a16:creationId xmlns:a16="http://schemas.microsoft.com/office/drawing/2014/main" id="{E1568EE6-ACC2-9ABF-E8BE-1C76E07FD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3C8CAC4-976A-B380-5F53-BDE7E5EF1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26E43C-2DB6-4027-A1AE-C8F3F4B86EA7}" type="slidenum">
              <a:rPr lang="en-GB" smtClean="0"/>
              <a:t>‹#›</a:t>
            </a:fld>
            <a:endParaRPr lang="en-GB"/>
          </a:p>
        </p:txBody>
      </p:sp>
    </p:spTree>
    <p:extLst>
      <p:ext uri="{BB962C8B-B14F-4D97-AF65-F5344CB8AC3E}">
        <p14:creationId xmlns:p14="http://schemas.microsoft.com/office/powerpoint/2010/main" val="923226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bg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5067300" y="6356350"/>
            <a:ext cx="3383364" cy="365125"/>
          </a:xfrm>
          <a:prstGeom prst="rect">
            <a:avLst/>
          </a:prstGeom>
        </p:spPr>
        <p:txBody>
          <a:bodyPr/>
          <a:lstStyle>
            <a:lvl1pPr algn="ctr">
              <a:defRPr sz="1200">
                <a:solidFill>
                  <a:schemeClr val="bg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bg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846937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9011702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1283634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23089190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17464588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415" y="797169"/>
            <a:ext cx="9823940" cy="89351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125415" y="1852245"/>
            <a:ext cx="9823940" cy="409135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4">
            <a:extLst>
              <a:ext uri="{FF2B5EF4-FFF2-40B4-BE49-F238E27FC236}">
                <a16:creationId xmlns:a16="http://schemas.microsoft.com/office/drawing/2014/main" id="{9D8A739F-C1F7-41A2-A019-5C1CDDE5B15D}"/>
              </a:ext>
            </a:extLst>
          </p:cNvPr>
          <p:cNvSpPr>
            <a:spLocks noGrp="1"/>
          </p:cNvSpPr>
          <p:nvPr>
            <p:ph type="dt" sz="half" idx="2"/>
          </p:nvPr>
        </p:nvSpPr>
        <p:spPr>
          <a:xfrm>
            <a:off x="1165608" y="6356350"/>
            <a:ext cx="1426867" cy="365125"/>
          </a:xfrm>
          <a:prstGeom prst="rect">
            <a:avLst/>
          </a:prstGeom>
        </p:spPr>
        <p:txBody>
          <a:bodyPr/>
          <a:lstStyle>
            <a:lvl1pPr algn="l">
              <a:defRPr sz="1200">
                <a:solidFill>
                  <a:schemeClr val="tx1"/>
                </a:solidFill>
              </a:defRPr>
            </a:lvl1pPr>
          </a:lstStyle>
          <a:p>
            <a:r>
              <a:rPr lang="en-GB" dirty="0"/>
              <a:t>03/05/2023</a:t>
            </a:r>
            <a:endParaRPr lang="en-US" dirty="0"/>
          </a:p>
        </p:txBody>
      </p:sp>
      <p:sp>
        <p:nvSpPr>
          <p:cNvPr id="14" name="Footer Placeholder 5">
            <a:extLst>
              <a:ext uri="{FF2B5EF4-FFF2-40B4-BE49-F238E27FC236}">
                <a16:creationId xmlns:a16="http://schemas.microsoft.com/office/drawing/2014/main" id="{184FC890-118F-3D78-57C8-1DA4402324B0}"/>
              </a:ext>
            </a:extLst>
          </p:cNvPr>
          <p:cNvSpPr>
            <a:spLocks noGrp="1"/>
          </p:cNvSpPr>
          <p:nvPr>
            <p:ph type="ftr" sz="quarter" idx="3"/>
          </p:nvPr>
        </p:nvSpPr>
        <p:spPr>
          <a:xfrm>
            <a:off x="4572837" y="6356350"/>
            <a:ext cx="3383364" cy="365125"/>
          </a:xfrm>
          <a:prstGeom prst="rect">
            <a:avLst/>
          </a:prstGeom>
        </p:spPr>
        <p:txBody>
          <a:bodyPr/>
          <a:lstStyle>
            <a:lvl1pPr algn="ctr">
              <a:defRPr sz="1200">
                <a:solidFill>
                  <a:schemeClr val="tx1"/>
                </a:solidFill>
              </a:defRPr>
            </a:lvl1pPr>
          </a:lstStyle>
          <a:p>
            <a:endParaRPr lang="en-US" dirty="0"/>
          </a:p>
        </p:txBody>
      </p:sp>
      <p:sp>
        <p:nvSpPr>
          <p:cNvPr id="15" name="Slide Number Placeholder 6">
            <a:extLst>
              <a:ext uri="{FF2B5EF4-FFF2-40B4-BE49-F238E27FC236}">
                <a16:creationId xmlns:a16="http://schemas.microsoft.com/office/drawing/2014/main" id="{2A60BA23-0422-9D65-3E61-38C127CEE919}"/>
              </a:ext>
            </a:extLst>
          </p:cNvPr>
          <p:cNvSpPr>
            <a:spLocks noGrp="1"/>
          </p:cNvSpPr>
          <p:nvPr>
            <p:ph type="sldNum" sz="quarter" idx="4"/>
          </p:nvPr>
        </p:nvSpPr>
        <p:spPr>
          <a:xfrm>
            <a:off x="9936564" y="6356350"/>
            <a:ext cx="1012791" cy="365125"/>
          </a:xfrm>
          <a:prstGeom prst="rect">
            <a:avLst/>
          </a:prstGeom>
        </p:spPr>
        <p:txBody>
          <a:bodyPr/>
          <a:lstStyle>
            <a:lvl1pPr algn="r">
              <a:defRPr sz="1200">
                <a:solidFill>
                  <a:schemeClr val="tx1"/>
                </a:solidFill>
              </a:defRPr>
            </a:lvl1pPr>
          </a:lstStyle>
          <a:p>
            <a:fld id="{B5A28ABF-2E84-EE4F-AEF7-BAC139EFF994}" type="slidenum">
              <a:rPr lang="en-US" smtClean="0"/>
              <a:pPr/>
              <a:t>‹#›</a:t>
            </a:fld>
            <a:endParaRPr lang="en-US" dirty="0"/>
          </a:p>
        </p:txBody>
      </p:sp>
    </p:spTree>
    <p:extLst>
      <p:ext uri="{BB962C8B-B14F-4D97-AF65-F5344CB8AC3E}">
        <p14:creationId xmlns:p14="http://schemas.microsoft.com/office/powerpoint/2010/main" val="30316475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2.jpe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3.jpe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44.jpe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6.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2.png"/><Relationship Id="rId4" Type="http://schemas.openxmlformats.org/officeDocument/2006/relationships/diagramLayout" Target="../diagrams/layout2.xml"/><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microsoft.com/office/2018/10/relationships/comments" Target="../comments/modernComment_1CC_6C7B6F06.xml"/><Relationship Id="rId7"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jpe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1.pn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52.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65.png"/><Relationship Id="rId4" Type="http://schemas.openxmlformats.org/officeDocument/2006/relationships/image" Target="../media/image64.svg"/></Relationships>
</file>

<file path=ppt/slides/_rels/slide2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9.xml"/><Relationship Id="rId1" Type="http://schemas.openxmlformats.org/officeDocument/2006/relationships/slideLayout" Target="../slideLayouts/slideLayout32.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83.jpe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21.jpe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D8960C-FC22-88CB-84C2-BB578B9D9A56}"/>
              </a:ext>
            </a:extLst>
          </p:cNvPr>
          <p:cNvSpPr txBox="1"/>
          <p:nvPr/>
        </p:nvSpPr>
        <p:spPr>
          <a:xfrm>
            <a:off x="2074287" y="1159777"/>
            <a:ext cx="8043423" cy="2800767"/>
          </a:xfrm>
          <a:prstGeom prst="rect">
            <a:avLst/>
          </a:prstGeom>
          <a:noFill/>
        </p:spPr>
        <p:txBody>
          <a:bodyPr wrap="square" rtlCol="0">
            <a:spAutoFit/>
          </a:bodyPr>
          <a:lstStyle/>
          <a:p>
            <a:pPr algn="ctr"/>
            <a:r>
              <a:rPr lang="en-GB" sz="8800" b="1" dirty="0">
                <a:latin typeface="Arial Rounded MT Bold" panose="020F0704030504030204" pitchFamily="34" charset="0"/>
              </a:rPr>
              <a:t>A Day at the Vets</a:t>
            </a:r>
          </a:p>
        </p:txBody>
      </p:sp>
      <p:pic>
        <p:nvPicPr>
          <p:cNvPr id="3" name="Picture 2">
            <a:extLst>
              <a:ext uri="{FF2B5EF4-FFF2-40B4-BE49-F238E27FC236}">
                <a16:creationId xmlns:a16="http://schemas.microsoft.com/office/drawing/2014/main" id="{6376B343-BDA3-AE46-AA7F-E251A7CD5EC6}"/>
              </a:ext>
            </a:extLst>
          </p:cNvPr>
          <p:cNvPicPr>
            <a:picLocks noChangeAspect="1"/>
          </p:cNvPicPr>
          <p:nvPr/>
        </p:nvPicPr>
        <p:blipFill>
          <a:blip r:embed="rId3"/>
          <a:stretch>
            <a:fillRect/>
          </a:stretch>
        </p:blipFill>
        <p:spPr>
          <a:xfrm>
            <a:off x="2634092" y="4420950"/>
            <a:ext cx="6923815" cy="1568879"/>
          </a:xfrm>
          <a:prstGeom prst="rect">
            <a:avLst/>
          </a:prstGeom>
        </p:spPr>
      </p:pic>
    </p:spTree>
    <p:extLst>
      <p:ext uri="{BB962C8B-B14F-4D97-AF65-F5344CB8AC3E}">
        <p14:creationId xmlns:p14="http://schemas.microsoft.com/office/powerpoint/2010/main" val="750905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471928-07CB-52C8-D8BF-0E68049A9819}"/>
              </a:ext>
            </a:extLst>
          </p:cNvPr>
          <p:cNvGrpSpPr/>
          <p:nvPr/>
        </p:nvGrpSpPr>
        <p:grpSpPr>
          <a:xfrm>
            <a:off x="3967259" y="3335860"/>
            <a:ext cx="4034621" cy="4237514"/>
            <a:chOff x="4097018" y="3228145"/>
            <a:chExt cx="4271256" cy="4352962"/>
          </a:xfrm>
        </p:grpSpPr>
        <p:sp>
          <p:nvSpPr>
            <p:cNvPr id="21" name="Chord 20">
              <a:extLst>
                <a:ext uri="{FF2B5EF4-FFF2-40B4-BE49-F238E27FC236}">
                  <a16:creationId xmlns:a16="http://schemas.microsoft.com/office/drawing/2014/main" id="{EE85D92F-E9F5-5C6F-DFEB-6F8F1AB7DA54}"/>
                </a:ext>
              </a:extLst>
            </p:cNvPr>
            <p:cNvSpPr/>
            <p:nvPr/>
          </p:nvSpPr>
          <p:spPr>
            <a:xfrm rot="6749096">
              <a:off x="4056165" y="3268998"/>
              <a:ext cx="4352962" cy="4271256"/>
            </a:xfrm>
            <a:prstGeom prst="chord">
              <a:avLst/>
            </a:prstGeom>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AFF12EC-154B-E9F8-5E02-3709EB70AA8A}"/>
                </a:ext>
              </a:extLst>
            </p:cNvPr>
            <p:cNvSpPr txBox="1"/>
            <p:nvPr/>
          </p:nvSpPr>
          <p:spPr>
            <a:xfrm>
              <a:off x="4394197" y="3805951"/>
              <a:ext cx="3763705" cy="2308324"/>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all animals need to live their best lives!</a:t>
              </a:r>
            </a:p>
          </p:txBody>
        </p:sp>
      </p:grpSp>
      <p:grpSp>
        <p:nvGrpSpPr>
          <p:cNvPr id="11" name="Group 10">
            <a:extLst>
              <a:ext uri="{FF2B5EF4-FFF2-40B4-BE49-F238E27FC236}">
                <a16:creationId xmlns:a16="http://schemas.microsoft.com/office/drawing/2014/main" id="{B03BDA07-F8FD-B46A-3EA0-C17E83A930A6}"/>
              </a:ext>
            </a:extLst>
          </p:cNvPr>
          <p:cNvGrpSpPr/>
          <p:nvPr/>
        </p:nvGrpSpPr>
        <p:grpSpPr>
          <a:xfrm>
            <a:off x="137858" y="4231456"/>
            <a:ext cx="3773579" cy="1910410"/>
            <a:chOff x="137856" y="4156364"/>
            <a:chExt cx="3773579" cy="1910410"/>
          </a:xfrm>
        </p:grpSpPr>
        <p:sp>
          <p:nvSpPr>
            <p:cNvPr id="2" name="Rectangle: Rounded Corners 1">
              <a:extLst>
                <a:ext uri="{FF2B5EF4-FFF2-40B4-BE49-F238E27FC236}">
                  <a16:creationId xmlns:a16="http://schemas.microsoft.com/office/drawing/2014/main" id="{AE71F5E6-E9D4-7308-C264-9C53EA03DF72}"/>
                </a:ext>
              </a:extLst>
            </p:cNvPr>
            <p:cNvSpPr/>
            <p:nvPr/>
          </p:nvSpPr>
          <p:spPr>
            <a:xfrm>
              <a:off x="137856" y="4483765"/>
              <a:ext cx="2272093" cy="1255608"/>
            </a:xfrm>
            <a:prstGeom prst="roundRect">
              <a:avLst/>
            </a:prstGeom>
            <a:solidFill>
              <a:srgbClr val="E73081"/>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blue bowl with yellow food in it and a drop of water on it&#10;&#10;AI-generated content may be incorrect.">
              <a:extLst>
                <a:ext uri="{FF2B5EF4-FFF2-40B4-BE49-F238E27FC236}">
                  <a16:creationId xmlns:a16="http://schemas.microsoft.com/office/drawing/2014/main" id="{39E18CE9-7946-5E9F-B6B0-1679A34469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1025" y="4156364"/>
              <a:ext cx="1910410" cy="1910410"/>
            </a:xfrm>
            <a:prstGeom prst="rect">
              <a:avLst/>
            </a:prstGeom>
          </p:spPr>
        </p:pic>
      </p:grpSp>
      <p:grpSp>
        <p:nvGrpSpPr>
          <p:cNvPr id="13" name="Group 12">
            <a:extLst>
              <a:ext uri="{FF2B5EF4-FFF2-40B4-BE49-F238E27FC236}">
                <a16:creationId xmlns:a16="http://schemas.microsoft.com/office/drawing/2014/main" id="{CA865B2E-9E63-CE97-73AF-62C4DA60AAFF}"/>
              </a:ext>
            </a:extLst>
          </p:cNvPr>
          <p:cNvGrpSpPr/>
          <p:nvPr/>
        </p:nvGrpSpPr>
        <p:grpSpPr>
          <a:xfrm>
            <a:off x="8068109" y="4231456"/>
            <a:ext cx="3926620" cy="1910410"/>
            <a:chOff x="8168586" y="4144311"/>
            <a:chExt cx="3523872" cy="1910410"/>
          </a:xfrm>
        </p:grpSpPr>
        <p:sp>
          <p:nvSpPr>
            <p:cNvPr id="3" name="Rectangle: Rounded Corners 2">
              <a:extLst>
                <a:ext uri="{FF2B5EF4-FFF2-40B4-BE49-F238E27FC236}">
                  <a16:creationId xmlns:a16="http://schemas.microsoft.com/office/drawing/2014/main" id="{CA524E5D-3873-3105-631B-E1A4E2589382}"/>
                </a:ext>
              </a:extLst>
            </p:cNvPr>
            <p:cNvSpPr/>
            <p:nvPr/>
          </p:nvSpPr>
          <p:spPr>
            <a:xfrm>
              <a:off x="9562542" y="4526666"/>
              <a:ext cx="2129916" cy="1255608"/>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A blue paw print with white text&#10;&#10;AI-generated content may be incorrect.">
              <a:extLst>
                <a:ext uri="{FF2B5EF4-FFF2-40B4-BE49-F238E27FC236}">
                  <a16:creationId xmlns:a16="http://schemas.microsoft.com/office/drawing/2014/main" id="{56057BB4-5604-FAB7-D185-6F01CE1F7A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8586" y="4144311"/>
              <a:ext cx="1786184" cy="1910410"/>
            </a:xfrm>
            <a:prstGeom prst="rect">
              <a:avLst/>
            </a:prstGeom>
          </p:spPr>
        </p:pic>
      </p:grpSp>
      <p:grpSp>
        <p:nvGrpSpPr>
          <p:cNvPr id="15" name="Group 14">
            <a:extLst>
              <a:ext uri="{FF2B5EF4-FFF2-40B4-BE49-F238E27FC236}">
                <a16:creationId xmlns:a16="http://schemas.microsoft.com/office/drawing/2014/main" id="{67360F03-44D6-2A82-1549-8D7AD693A778}"/>
              </a:ext>
            </a:extLst>
          </p:cNvPr>
          <p:cNvGrpSpPr/>
          <p:nvPr/>
        </p:nvGrpSpPr>
        <p:grpSpPr>
          <a:xfrm>
            <a:off x="7655167" y="2418901"/>
            <a:ext cx="3891791" cy="1812555"/>
            <a:chOff x="7859644" y="2343809"/>
            <a:chExt cx="3763703" cy="1812555"/>
          </a:xfrm>
        </p:grpSpPr>
        <p:sp>
          <p:nvSpPr>
            <p:cNvPr id="5" name="Rectangle: Rounded Corners 4">
              <a:extLst>
                <a:ext uri="{FF2B5EF4-FFF2-40B4-BE49-F238E27FC236}">
                  <a16:creationId xmlns:a16="http://schemas.microsoft.com/office/drawing/2014/main" id="{50D69D93-6F7B-9A40-C56D-451AB789E57B}"/>
                </a:ext>
              </a:extLst>
            </p:cNvPr>
            <p:cNvSpPr/>
            <p:nvPr/>
          </p:nvSpPr>
          <p:spPr>
            <a:xfrm>
              <a:off x="9250000" y="2616256"/>
              <a:ext cx="2373347" cy="1255608"/>
            </a:xfrm>
            <a:prstGeom prst="roundRect">
              <a:avLst/>
            </a:prstGeom>
            <a:solidFill>
              <a:srgbClr val="7B2672"/>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yellow cat with a green and white cross and a green and white sign&#10;&#10;AI-generated content may be incorrect.">
              <a:extLst>
                <a:ext uri="{FF2B5EF4-FFF2-40B4-BE49-F238E27FC236}">
                  <a16:creationId xmlns:a16="http://schemas.microsoft.com/office/drawing/2014/main" id="{E5CC5E6B-B1FA-6BF6-6929-AD502A0252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59644" y="2343809"/>
              <a:ext cx="1812555" cy="1812555"/>
            </a:xfrm>
            <a:prstGeom prst="rect">
              <a:avLst/>
            </a:prstGeom>
          </p:spPr>
        </p:pic>
      </p:grpSp>
      <p:sp>
        <p:nvSpPr>
          <p:cNvPr id="8" name="Rectangle: Rounded Corners 7">
            <a:extLst>
              <a:ext uri="{FF2B5EF4-FFF2-40B4-BE49-F238E27FC236}">
                <a16:creationId xmlns:a16="http://schemas.microsoft.com/office/drawing/2014/main" id="{457DD0C9-81C3-513A-A975-EC290E536064}"/>
              </a:ext>
            </a:extLst>
          </p:cNvPr>
          <p:cNvSpPr/>
          <p:nvPr/>
        </p:nvSpPr>
        <p:spPr>
          <a:xfrm>
            <a:off x="7551579" y="957552"/>
            <a:ext cx="2719472" cy="1255608"/>
          </a:xfrm>
          <a:prstGeom prst="roundRect">
            <a:avLst/>
          </a:prstGeom>
          <a:solidFill>
            <a:srgbClr val="003473"/>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logo of a company&#10;&#10;AI-generated content may be incorrect.">
            <a:extLst>
              <a:ext uri="{FF2B5EF4-FFF2-40B4-BE49-F238E27FC236}">
                <a16:creationId xmlns:a16="http://schemas.microsoft.com/office/drawing/2014/main" id="{052198A7-FFA6-F82E-4E0C-EAB761D011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9402" y="641361"/>
            <a:ext cx="1910410" cy="1910410"/>
          </a:xfrm>
          <a:prstGeom prst="rect">
            <a:avLst/>
          </a:prstGeom>
        </p:spPr>
      </p:pic>
      <p:grpSp>
        <p:nvGrpSpPr>
          <p:cNvPr id="23" name="Group 22">
            <a:extLst>
              <a:ext uri="{FF2B5EF4-FFF2-40B4-BE49-F238E27FC236}">
                <a16:creationId xmlns:a16="http://schemas.microsoft.com/office/drawing/2014/main" id="{76B909C2-076D-9AFE-FF8E-08FEC4901C4A}"/>
              </a:ext>
            </a:extLst>
          </p:cNvPr>
          <p:cNvGrpSpPr/>
          <p:nvPr/>
        </p:nvGrpSpPr>
        <p:grpSpPr>
          <a:xfrm>
            <a:off x="645042" y="2321046"/>
            <a:ext cx="4007153" cy="1910410"/>
            <a:chOff x="502654" y="2329462"/>
            <a:chExt cx="4007153" cy="1910410"/>
          </a:xfrm>
        </p:grpSpPr>
        <p:grpSp>
          <p:nvGrpSpPr>
            <p:cNvPr id="17" name="Group 16">
              <a:extLst>
                <a:ext uri="{FF2B5EF4-FFF2-40B4-BE49-F238E27FC236}">
                  <a16:creationId xmlns:a16="http://schemas.microsoft.com/office/drawing/2014/main" id="{1CE934D5-27C8-7084-5531-9594E6C44719}"/>
                </a:ext>
              </a:extLst>
            </p:cNvPr>
            <p:cNvGrpSpPr/>
            <p:nvPr/>
          </p:nvGrpSpPr>
          <p:grpSpPr>
            <a:xfrm>
              <a:off x="502654" y="2329462"/>
              <a:ext cx="4007153" cy="1910410"/>
              <a:chOff x="354602" y="2343467"/>
              <a:chExt cx="4007153" cy="1910410"/>
            </a:xfrm>
          </p:grpSpPr>
          <p:sp>
            <p:nvSpPr>
              <p:cNvPr id="7" name="Rectangle: Rounded Corners 6">
                <a:extLst>
                  <a:ext uri="{FF2B5EF4-FFF2-40B4-BE49-F238E27FC236}">
                    <a16:creationId xmlns:a16="http://schemas.microsoft.com/office/drawing/2014/main" id="{F5DE4C4B-11DF-2C38-F1D8-35975E326B39}"/>
                  </a:ext>
                </a:extLst>
              </p:cNvPr>
              <p:cNvSpPr/>
              <p:nvPr/>
            </p:nvSpPr>
            <p:spPr>
              <a:xfrm>
                <a:off x="354602" y="2600586"/>
                <a:ext cx="2571761" cy="1255608"/>
              </a:xfrm>
              <a:prstGeom prst="roundRect">
                <a:avLst/>
              </a:prstGeom>
              <a:solidFill>
                <a:srgbClr val="22BFF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A blue and white home logo&#10;&#10;AI-generated content may be incorrect.">
                <a:extLst>
                  <a:ext uri="{FF2B5EF4-FFF2-40B4-BE49-F238E27FC236}">
                    <a16:creationId xmlns:a16="http://schemas.microsoft.com/office/drawing/2014/main" id="{D5F16879-F5ED-ADDF-6A96-695FF5D24D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51345" y="2343467"/>
                <a:ext cx="1910410" cy="1910410"/>
              </a:xfrm>
              <a:prstGeom prst="rect">
                <a:avLst/>
              </a:prstGeom>
            </p:spPr>
          </p:pic>
        </p:grpSp>
        <p:sp>
          <p:nvSpPr>
            <p:cNvPr id="20" name="TextBox 19">
              <a:extLst>
                <a:ext uri="{FF2B5EF4-FFF2-40B4-BE49-F238E27FC236}">
                  <a16:creationId xmlns:a16="http://schemas.microsoft.com/office/drawing/2014/main" id="{48D5925B-31CE-A9E1-604D-021DD9A71D05}"/>
                </a:ext>
              </a:extLst>
            </p:cNvPr>
            <p:cNvSpPr txBox="1"/>
            <p:nvPr/>
          </p:nvSpPr>
          <p:spPr>
            <a:xfrm>
              <a:off x="609826" y="2794535"/>
              <a:ext cx="2066882" cy="830997"/>
            </a:xfrm>
            <a:prstGeom prst="rect">
              <a:avLst/>
            </a:prstGeom>
            <a:noFill/>
          </p:spPr>
          <p:txBody>
            <a:bodyPr wrap="square" rtlCol="0">
              <a:spAutoFit/>
            </a:bodyPr>
            <a:lstStyle/>
            <a:p>
              <a:r>
                <a:rPr lang="en-GB" sz="1600" dirty="0">
                  <a:solidFill>
                    <a:schemeClr val="bg1"/>
                  </a:solidFill>
                  <a:latin typeface="+mj-lt"/>
                </a:rPr>
                <a:t>A safe, comfortable, and suitable place to live.</a:t>
              </a:r>
            </a:p>
          </p:txBody>
        </p:sp>
      </p:grpSp>
      <p:sp>
        <p:nvSpPr>
          <p:cNvPr id="24" name="TextBox 23">
            <a:extLst>
              <a:ext uri="{FF2B5EF4-FFF2-40B4-BE49-F238E27FC236}">
                <a16:creationId xmlns:a16="http://schemas.microsoft.com/office/drawing/2014/main" id="{8DE62998-4DA6-2BE7-A034-08FC0ED348C9}"/>
              </a:ext>
            </a:extLst>
          </p:cNvPr>
          <p:cNvSpPr txBox="1"/>
          <p:nvPr/>
        </p:nvSpPr>
        <p:spPr>
          <a:xfrm>
            <a:off x="7838804" y="1045652"/>
            <a:ext cx="2208014" cy="1077218"/>
          </a:xfrm>
          <a:prstGeom prst="rect">
            <a:avLst/>
          </a:prstGeom>
          <a:noFill/>
        </p:spPr>
        <p:txBody>
          <a:bodyPr wrap="square" rtlCol="0">
            <a:spAutoFit/>
          </a:bodyPr>
          <a:lstStyle/>
          <a:p>
            <a:r>
              <a:rPr lang="en-GB" sz="1600" dirty="0">
                <a:solidFill>
                  <a:schemeClr val="bg1"/>
                </a:solidFill>
                <a:latin typeface="+mj-lt"/>
              </a:rPr>
              <a:t>Some animals like to live with friends, others prefer space to live on their own.</a:t>
            </a:r>
          </a:p>
        </p:txBody>
      </p:sp>
      <p:sp>
        <p:nvSpPr>
          <p:cNvPr id="25" name="TextBox 24">
            <a:extLst>
              <a:ext uri="{FF2B5EF4-FFF2-40B4-BE49-F238E27FC236}">
                <a16:creationId xmlns:a16="http://schemas.microsoft.com/office/drawing/2014/main" id="{F7BE5767-CFDF-23CD-3A9E-1D2433512683}"/>
              </a:ext>
            </a:extLst>
          </p:cNvPr>
          <p:cNvSpPr txBox="1"/>
          <p:nvPr/>
        </p:nvSpPr>
        <p:spPr>
          <a:xfrm>
            <a:off x="9338944" y="2880404"/>
            <a:ext cx="2208014" cy="830997"/>
          </a:xfrm>
          <a:prstGeom prst="rect">
            <a:avLst/>
          </a:prstGeom>
          <a:noFill/>
        </p:spPr>
        <p:txBody>
          <a:bodyPr wrap="square" rtlCol="0">
            <a:spAutoFit/>
          </a:bodyPr>
          <a:lstStyle/>
          <a:p>
            <a:r>
              <a:rPr lang="en-GB" sz="1600" dirty="0">
                <a:solidFill>
                  <a:schemeClr val="bg1"/>
                </a:solidFill>
                <a:latin typeface="+mj-lt"/>
              </a:rPr>
              <a:t>A safe, positive experiences in order to live their best life.</a:t>
            </a:r>
          </a:p>
        </p:txBody>
      </p:sp>
      <p:grpSp>
        <p:nvGrpSpPr>
          <p:cNvPr id="30" name="Group 29">
            <a:extLst>
              <a:ext uri="{FF2B5EF4-FFF2-40B4-BE49-F238E27FC236}">
                <a16:creationId xmlns:a16="http://schemas.microsoft.com/office/drawing/2014/main" id="{0E1E711C-8121-4AB8-B350-6B9DDAD15195}"/>
              </a:ext>
            </a:extLst>
          </p:cNvPr>
          <p:cNvGrpSpPr/>
          <p:nvPr/>
        </p:nvGrpSpPr>
        <p:grpSpPr>
          <a:xfrm>
            <a:off x="2001027" y="641361"/>
            <a:ext cx="3983543" cy="1885801"/>
            <a:chOff x="2001027" y="641361"/>
            <a:chExt cx="3983543" cy="1885801"/>
          </a:xfrm>
        </p:grpSpPr>
        <p:sp>
          <p:nvSpPr>
            <p:cNvPr id="9" name="Rectangle: Rounded Corners 8">
              <a:extLst>
                <a:ext uri="{FF2B5EF4-FFF2-40B4-BE49-F238E27FC236}">
                  <a16:creationId xmlns:a16="http://schemas.microsoft.com/office/drawing/2014/main" id="{50E31AB0-0C45-3F22-4CDF-44D27DD5071B}"/>
                </a:ext>
              </a:extLst>
            </p:cNvPr>
            <p:cNvSpPr/>
            <p:nvPr/>
          </p:nvSpPr>
          <p:spPr>
            <a:xfrm>
              <a:off x="2001027" y="856642"/>
              <a:ext cx="2639395" cy="1255608"/>
            </a:xfrm>
            <a:prstGeom prst="roundRect">
              <a:avLst/>
            </a:prstGeom>
            <a:solidFill>
              <a:srgbClr val="2BB34B"/>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stethoscope in a circle&#10;&#10;AI-generated content may be incorrect.">
              <a:extLst>
                <a:ext uri="{FF2B5EF4-FFF2-40B4-BE49-F238E27FC236}">
                  <a16:creationId xmlns:a16="http://schemas.microsoft.com/office/drawing/2014/main" id="{BF390A10-77A9-8D49-4915-D18E128870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98769" y="641361"/>
              <a:ext cx="1885801" cy="1885801"/>
            </a:xfrm>
            <a:prstGeom prst="rect">
              <a:avLst/>
            </a:prstGeom>
          </p:spPr>
        </p:pic>
        <p:sp>
          <p:nvSpPr>
            <p:cNvPr id="27" name="TextBox 26">
              <a:extLst>
                <a:ext uri="{FF2B5EF4-FFF2-40B4-BE49-F238E27FC236}">
                  <a16:creationId xmlns:a16="http://schemas.microsoft.com/office/drawing/2014/main" id="{A95250E6-9F33-72A4-0740-ED172CF347C4}"/>
                </a:ext>
              </a:extLst>
            </p:cNvPr>
            <p:cNvSpPr txBox="1"/>
            <p:nvPr/>
          </p:nvSpPr>
          <p:spPr>
            <a:xfrm>
              <a:off x="2129990" y="939800"/>
              <a:ext cx="2328313" cy="1077218"/>
            </a:xfrm>
            <a:prstGeom prst="rect">
              <a:avLst/>
            </a:prstGeom>
            <a:noFill/>
          </p:spPr>
          <p:txBody>
            <a:bodyPr wrap="square" rtlCol="0">
              <a:spAutoFit/>
            </a:bodyPr>
            <a:lstStyle/>
            <a:p>
              <a:r>
                <a:rPr lang="en-GB" sz="1600" dirty="0">
                  <a:solidFill>
                    <a:schemeClr val="bg1"/>
                  </a:solidFill>
                  <a:latin typeface="+mj-lt"/>
                </a:rPr>
                <a:t>Protection from pain, harm and suffering, with the right help from people when needed.</a:t>
              </a:r>
            </a:p>
          </p:txBody>
        </p:sp>
      </p:grpSp>
      <p:sp>
        <p:nvSpPr>
          <p:cNvPr id="28" name="TextBox 27">
            <a:extLst>
              <a:ext uri="{FF2B5EF4-FFF2-40B4-BE49-F238E27FC236}">
                <a16:creationId xmlns:a16="http://schemas.microsoft.com/office/drawing/2014/main" id="{DBD1BC83-AF3E-2D5D-399E-F280237EB645}"/>
              </a:ext>
            </a:extLst>
          </p:cNvPr>
          <p:cNvSpPr txBox="1"/>
          <p:nvPr/>
        </p:nvSpPr>
        <p:spPr>
          <a:xfrm>
            <a:off x="9712425" y="4690953"/>
            <a:ext cx="2373347" cy="1169551"/>
          </a:xfrm>
          <a:prstGeom prst="rect">
            <a:avLst/>
          </a:prstGeom>
          <a:noFill/>
        </p:spPr>
        <p:txBody>
          <a:bodyPr wrap="square" rtlCol="0">
            <a:spAutoFit/>
          </a:bodyPr>
          <a:lstStyle/>
          <a:p>
            <a:r>
              <a:rPr lang="en-GB" sz="1400" dirty="0">
                <a:solidFill>
                  <a:schemeClr val="bg1"/>
                </a:solidFill>
                <a:latin typeface="+mj-lt"/>
              </a:rPr>
              <a:t>The opportunity to behave in ways that are natural to them, and to have choices about when and where to do that.</a:t>
            </a:r>
          </a:p>
        </p:txBody>
      </p:sp>
      <p:sp>
        <p:nvSpPr>
          <p:cNvPr id="29" name="TextBox 28">
            <a:extLst>
              <a:ext uri="{FF2B5EF4-FFF2-40B4-BE49-F238E27FC236}">
                <a16:creationId xmlns:a16="http://schemas.microsoft.com/office/drawing/2014/main" id="{D5184B41-AEA5-070A-5714-4346F3956F39}"/>
              </a:ext>
            </a:extLst>
          </p:cNvPr>
          <p:cNvSpPr txBox="1"/>
          <p:nvPr/>
        </p:nvSpPr>
        <p:spPr>
          <a:xfrm>
            <a:off x="197271" y="4648052"/>
            <a:ext cx="2114412" cy="1169551"/>
          </a:xfrm>
          <a:prstGeom prst="rect">
            <a:avLst/>
          </a:prstGeom>
          <a:noFill/>
        </p:spPr>
        <p:txBody>
          <a:bodyPr wrap="square" rtlCol="0">
            <a:spAutoFit/>
          </a:bodyPr>
          <a:lstStyle/>
          <a:p>
            <a:r>
              <a:rPr lang="en-GB" sz="1400" dirty="0">
                <a:solidFill>
                  <a:schemeClr val="bg1"/>
                </a:solidFill>
                <a:latin typeface="+mj-lt"/>
              </a:rPr>
              <a:t>The right amount of healthy and suitable food, and access to fresh clean water at all times.</a:t>
            </a:r>
          </a:p>
        </p:txBody>
      </p:sp>
    </p:spTree>
    <p:extLst>
      <p:ext uri="{BB962C8B-B14F-4D97-AF65-F5344CB8AC3E}">
        <p14:creationId xmlns:p14="http://schemas.microsoft.com/office/powerpoint/2010/main" val="296112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5454501" y="5192100"/>
            <a:ext cx="5518079" cy="1030553"/>
          </a:xfrm>
        </p:spPr>
        <p:txBody>
          <a:bodyPr>
            <a:noAutofit/>
          </a:bodyPr>
          <a:lstStyle/>
          <a:p>
            <a:pPr algn="r"/>
            <a:r>
              <a:rPr lang="en-GB" sz="3600" dirty="0"/>
              <a:t>…let’s look at how we can help them too!</a:t>
            </a:r>
          </a:p>
        </p:txBody>
      </p:sp>
      <p:sp>
        <p:nvSpPr>
          <p:cNvPr id="12" name="Rectangle 11">
            <a:extLst>
              <a:ext uri="{FF2B5EF4-FFF2-40B4-BE49-F238E27FC236}">
                <a16:creationId xmlns:a16="http://schemas.microsoft.com/office/drawing/2014/main" id="{CE3A4867-3E40-A35D-5238-8F00BCB62F18}"/>
              </a:ext>
            </a:extLst>
          </p:cNvPr>
          <p:cNvSpPr/>
          <p:nvPr/>
        </p:nvSpPr>
        <p:spPr>
          <a:xfrm>
            <a:off x="4603897" y="1257637"/>
            <a:ext cx="765545" cy="2471845"/>
          </a:xfrm>
          <a:prstGeom prst="rect">
            <a:avLst/>
          </a:prstGeom>
          <a:solidFill>
            <a:srgbClr val="F2EF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person petting a cat&#10;&#10;AI-generated content may be incorrect.">
            <a:extLst>
              <a:ext uri="{FF2B5EF4-FFF2-40B4-BE49-F238E27FC236}">
                <a16:creationId xmlns:a16="http://schemas.microsoft.com/office/drawing/2014/main" id="{25211D98-11CA-84E2-DD1E-E523718D0C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2920125" y="1741395"/>
            <a:ext cx="5394819" cy="4127163"/>
          </a:xfrm>
          <a:prstGeom prst="rect">
            <a:avLst/>
          </a:prstGeom>
        </p:spPr>
      </p:pic>
      <p:sp>
        <p:nvSpPr>
          <p:cNvPr id="18" name="Title 1">
            <a:extLst>
              <a:ext uri="{FF2B5EF4-FFF2-40B4-BE49-F238E27FC236}">
                <a16:creationId xmlns:a16="http://schemas.microsoft.com/office/drawing/2014/main" id="{804272B6-7338-4A12-DD61-494325336DF5}"/>
              </a:ext>
            </a:extLst>
          </p:cNvPr>
          <p:cNvSpPr txBox="1">
            <a:spLocks/>
          </p:cNvSpPr>
          <p:nvPr/>
        </p:nvSpPr>
        <p:spPr>
          <a:xfrm>
            <a:off x="1034482" y="290329"/>
            <a:ext cx="7466049" cy="24718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600" dirty="0"/>
              <a:t>Now we know what animals need to be happy, healthy, and live their best lives…</a:t>
            </a:r>
          </a:p>
        </p:txBody>
      </p:sp>
    </p:spTree>
    <p:extLst>
      <p:ext uri="{BB962C8B-B14F-4D97-AF65-F5344CB8AC3E}">
        <p14:creationId xmlns:p14="http://schemas.microsoft.com/office/powerpoint/2010/main" val="107790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3A4867-3E40-A35D-5238-8F00BCB62F18}"/>
              </a:ext>
            </a:extLst>
          </p:cNvPr>
          <p:cNvSpPr/>
          <p:nvPr/>
        </p:nvSpPr>
        <p:spPr>
          <a:xfrm>
            <a:off x="4603897" y="1257637"/>
            <a:ext cx="765545" cy="2471845"/>
          </a:xfrm>
          <a:prstGeom prst="rect">
            <a:avLst/>
          </a:prstGeom>
          <a:solidFill>
            <a:srgbClr val="F2EF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04272B6-7338-4A12-DD61-494325336DF5}"/>
              </a:ext>
            </a:extLst>
          </p:cNvPr>
          <p:cNvSpPr txBox="1">
            <a:spLocks/>
          </p:cNvSpPr>
          <p:nvPr/>
        </p:nvSpPr>
        <p:spPr>
          <a:xfrm>
            <a:off x="991953" y="990600"/>
            <a:ext cx="9980847" cy="51443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300" dirty="0"/>
              <a:t>For the next task you will pretend to be Vets and Vet Nurses…But what does life in my vet surgery looks like?</a:t>
            </a:r>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p:txBody>
      </p:sp>
      <p:pic>
        <p:nvPicPr>
          <p:cNvPr id="1038" name="Picture 14" descr="Polaroid Outline Images - Free Download on Freepik">
            <a:extLst>
              <a:ext uri="{FF2B5EF4-FFF2-40B4-BE49-F238E27FC236}">
                <a16:creationId xmlns:a16="http://schemas.microsoft.com/office/drawing/2014/main" id="{152BEFA0-FFF5-6D45-B24E-B799CDF017A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1256609">
            <a:off x="811423" y="2624450"/>
            <a:ext cx="3572171" cy="351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4" descr="Polaroid Outline Images - Free Download on Freepik">
            <a:extLst>
              <a:ext uri="{FF2B5EF4-FFF2-40B4-BE49-F238E27FC236}">
                <a16:creationId xmlns:a16="http://schemas.microsoft.com/office/drawing/2014/main" id="{D316B905-B798-B1F0-F7F1-9A673F28D50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22860" y="1811515"/>
            <a:ext cx="3572171" cy="351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14" descr="Polaroid Outline Images - Free Download on Freepik">
            <a:extLst>
              <a:ext uri="{FF2B5EF4-FFF2-40B4-BE49-F238E27FC236}">
                <a16:creationId xmlns:a16="http://schemas.microsoft.com/office/drawing/2014/main" id="{AEADEC3C-AB6B-ED96-AD4F-09D15C8942C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85105">
            <a:off x="7695270" y="2476028"/>
            <a:ext cx="3572171" cy="3517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4FDB64-20D1-7500-8D41-DB8BEDEE9149}"/>
              </a:ext>
            </a:extLst>
          </p:cNvPr>
          <p:cNvSpPr txBox="1"/>
          <p:nvPr/>
        </p:nvSpPr>
        <p:spPr>
          <a:xfrm>
            <a:off x="4897046" y="2538986"/>
            <a:ext cx="2255358" cy="2062103"/>
          </a:xfrm>
          <a:prstGeom prst="rect">
            <a:avLst/>
          </a:prstGeom>
          <a:noFill/>
        </p:spPr>
        <p:txBody>
          <a:bodyPr wrap="square" rtlCol="0">
            <a:spAutoFit/>
          </a:bodyPr>
          <a:lstStyle/>
          <a:p>
            <a:pPr algn="ctr"/>
            <a:r>
              <a:rPr lang="en-GB" sz="3200" dirty="0">
                <a:solidFill>
                  <a:schemeClr val="bg1"/>
                </a:solidFill>
                <a:latin typeface="Arial Rounded MT Bold" panose="020F0704030504030204" pitchFamily="34" charset="0"/>
              </a:rPr>
              <a:t>Add your own photos to this slide</a:t>
            </a:r>
          </a:p>
        </p:txBody>
      </p:sp>
    </p:spTree>
    <p:extLst>
      <p:ext uri="{BB962C8B-B14F-4D97-AF65-F5344CB8AC3E}">
        <p14:creationId xmlns:p14="http://schemas.microsoft.com/office/powerpoint/2010/main" val="19998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C1798D7-58E6-6D14-A352-E36D6E4CB8DA}"/>
              </a:ext>
            </a:extLst>
          </p:cNvPr>
          <p:cNvGrpSpPr/>
          <p:nvPr/>
        </p:nvGrpSpPr>
        <p:grpSpPr>
          <a:xfrm rot="180617" flipH="1">
            <a:off x="3979333" y="235265"/>
            <a:ext cx="3854298" cy="2401888"/>
            <a:chOff x="206677" y="398541"/>
            <a:chExt cx="5347559" cy="2630602"/>
          </a:xfrm>
        </p:grpSpPr>
        <p:sp>
          <p:nvSpPr>
            <p:cNvPr id="13" name="Speech Bubble: Rectangle with Corners Rounded 12">
              <a:extLst>
                <a:ext uri="{FF2B5EF4-FFF2-40B4-BE49-F238E27FC236}">
                  <a16:creationId xmlns:a16="http://schemas.microsoft.com/office/drawing/2014/main" id="{72E8470E-7EC8-EA4F-D7FF-8C12D15EF4D1}"/>
                </a:ext>
              </a:extLst>
            </p:cNvPr>
            <p:cNvSpPr/>
            <p:nvPr/>
          </p:nvSpPr>
          <p:spPr>
            <a:xfrm rot="316982">
              <a:off x="257116" y="398541"/>
              <a:ext cx="5297120" cy="2630602"/>
            </a:xfrm>
            <a:prstGeom prst="wedgeRoundRectCallout">
              <a:avLst>
                <a:gd name="adj1" fmla="val 46082"/>
                <a:gd name="adj2" fmla="val 64708"/>
                <a:gd name="adj3" fmla="val 16667"/>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FA24658-A796-D8F1-EF21-1F1425E3A772}"/>
                </a:ext>
              </a:extLst>
            </p:cNvPr>
            <p:cNvSpPr txBox="1"/>
            <p:nvPr/>
          </p:nvSpPr>
          <p:spPr>
            <a:xfrm rot="333815">
              <a:off x="206677" y="502236"/>
              <a:ext cx="5182710" cy="2258462"/>
            </a:xfrm>
            <a:prstGeom prst="rect">
              <a:avLst/>
            </a:prstGeom>
            <a:noFill/>
          </p:spPr>
          <p:txBody>
            <a:bodyPr wrap="square" rtlCol="0">
              <a:spAutoFit/>
            </a:bodyPr>
            <a:lstStyle/>
            <a:p>
              <a:r>
                <a:rPr lang="en-GB" sz="3200" dirty="0">
                  <a:solidFill>
                    <a:schemeClr val="bg1"/>
                  </a:solidFill>
                  <a:latin typeface="Arial Rounded MT Bold" panose="020F0704030504030204" pitchFamily="34" charset="0"/>
                </a:rPr>
                <a:t>A Vet's job is to help animals live their happiest, healthiest lives.</a:t>
              </a:r>
            </a:p>
          </p:txBody>
        </p:sp>
      </p:grpSp>
      <p:grpSp>
        <p:nvGrpSpPr>
          <p:cNvPr id="21" name="Group 20">
            <a:extLst>
              <a:ext uri="{FF2B5EF4-FFF2-40B4-BE49-F238E27FC236}">
                <a16:creationId xmlns:a16="http://schemas.microsoft.com/office/drawing/2014/main" id="{EC20F21B-8C5C-2DF7-CDCE-05B520AC49C6}"/>
              </a:ext>
            </a:extLst>
          </p:cNvPr>
          <p:cNvGrpSpPr/>
          <p:nvPr/>
        </p:nvGrpSpPr>
        <p:grpSpPr>
          <a:xfrm>
            <a:off x="4833287" y="3040912"/>
            <a:ext cx="6491176" cy="3328697"/>
            <a:chOff x="4497573" y="2992319"/>
            <a:chExt cx="6491176" cy="3025670"/>
          </a:xfrm>
        </p:grpSpPr>
        <p:sp>
          <p:nvSpPr>
            <p:cNvPr id="20" name="Rectangle: Rounded Corners 19">
              <a:extLst>
                <a:ext uri="{FF2B5EF4-FFF2-40B4-BE49-F238E27FC236}">
                  <a16:creationId xmlns:a16="http://schemas.microsoft.com/office/drawing/2014/main" id="{515DA346-110E-417B-F5B4-5BF509FAA3A7}"/>
                </a:ext>
              </a:extLst>
            </p:cNvPr>
            <p:cNvSpPr/>
            <p:nvPr/>
          </p:nvSpPr>
          <p:spPr>
            <a:xfrm>
              <a:off x="4497573" y="2992319"/>
              <a:ext cx="6491176" cy="3025670"/>
            </a:xfrm>
            <a:prstGeom prst="roundRect">
              <a:avLst/>
            </a:prstGeom>
            <a:solidFill>
              <a:srgbClr val="F3E9DC"/>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8">
              <a:extLst>
                <a:ext uri="{FF2B5EF4-FFF2-40B4-BE49-F238E27FC236}">
                  <a16:creationId xmlns:a16="http://schemas.microsoft.com/office/drawing/2014/main" id="{2E3BE42D-118E-3109-0E29-DF8508AFD14F}"/>
                </a:ext>
              </a:extLst>
            </p:cNvPr>
            <p:cNvSpPr txBox="1">
              <a:spLocks/>
            </p:cNvSpPr>
            <p:nvPr/>
          </p:nvSpPr>
          <p:spPr>
            <a:xfrm>
              <a:off x="4753150" y="3298871"/>
              <a:ext cx="6235599" cy="10895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100" b="1" dirty="0">
                  <a:latin typeface="+mj-lt"/>
                </a:rPr>
                <a:t>Let’s look at what a day at the vets looks like. </a:t>
              </a:r>
            </a:p>
            <a:p>
              <a:endParaRPr lang="en-GB" sz="3100" b="1" dirty="0">
                <a:latin typeface="+mj-lt"/>
              </a:endParaRPr>
            </a:p>
          </p:txBody>
        </p:sp>
        <p:sp>
          <p:nvSpPr>
            <p:cNvPr id="19" name="TextBox 18">
              <a:extLst>
                <a:ext uri="{FF2B5EF4-FFF2-40B4-BE49-F238E27FC236}">
                  <a16:creationId xmlns:a16="http://schemas.microsoft.com/office/drawing/2014/main" id="{A88B9250-F455-CF7F-8F46-A4D44400F759}"/>
                </a:ext>
              </a:extLst>
            </p:cNvPr>
            <p:cNvSpPr txBox="1"/>
            <p:nvPr/>
          </p:nvSpPr>
          <p:spPr>
            <a:xfrm>
              <a:off x="4808575" y="4186867"/>
              <a:ext cx="6180174" cy="1734501"/>
            </a:xfrm>
            <a:prstGeom prst="rect">
              <a:avLst/>
            </a:prstGeom>
            <a:noFill/>
          </p:spPr>
          <p:txBody>
            <a:bodyPr wrap="square">
              <a:spAutoFit/>
            </a:bodyPr>
            <a:lstStyle/>
            <a:p>
              <a:r>
                <a:rPr lang="en-GB" sz="2800" b="1" dirty="0">
                  <a:solidFill>
                    <a:srgbClr val="003473"/>
                  </a:solidFill>
                  <a:latin typeface="+mj-lt"/>
                </a:rPr>
                <a:t>For each patient, decide:</a:t>
              </a:r>
            </a:p>
            <a:p>
              <a:br>
                <a:rPr lang="en-GB" sz="1800" dirty="0">
                  <a:latin typeface="+mj-lt"/>
                </a:rPr>
              </a:br>
              <a:r>
                <a:rPr lang="en-GB" sz="1800" dirty="0">
                  <a:latin typeface="+mj-lt"/>
                </a:rPr>
                <a:t>- Which of the pet’s needs are </a:t>
              </a:r>
              <a:r>
                <a:rPr lang="en-GB" sz="1800" b="1" dirty="0">
                  <a:latin typeface="+mj-lt"/>
                </a:rPr>
                <a:t>not</a:t>
              </a:r>
              <a:r>
                <a:rPr lang="en-GB" sz="1800" dirty="0">
                  <a:latin typeface="+mj-lt"/>
                </a:rPr>
                <a:t> being met?</a:t>
              </a:r>
              <a:br>
                <a:rPr lang="en-GB" sz="1800" dirty="0">
                  <a:latin typeface="+mj-lt"/>
                </a:rPr>
              </a:br>
              <a:br>
                <a:rPr lang="en-GB" sz="1800" dirty="0">
                  <a:latin typeface="+mj-lt"/>
                </a:rPr>
              </a:br>
              <a:r>
                <a:rPr lang="en-GB" sz="1800" dirty="0">
                  <a:latin typeface="+mj-lt"/>
                </a:rPr>
                <a:t>- </a:t>
              </a:r>
              <a:r>
                <a:rPr lang="en-GB" dirty="0">
                  <a:latin typeface="+mj-lt"/>
                </a:rPr>
                <a:t>What change could we make to </a:t>
              </a:r>
              <a:r>
                <a:rPr lang="en-GB" sz="1800" dirty="0">
                  <a:latin typeface="+mj-lt"/>
                </a:rPr>
                <a:t>help that pet live a better  </a:t>
              </a:r>
            </a:p>
            <a:p>
              <a:r>
                <a:rPr lang="en-GB" dirty="0">
                  <a:latin typeface="+mj-lt"/>
                </a:rPr>
                <a:t>   </a:t>
              </a:r>
              <a:r>
                <a:rPr lang="en-GB" sz="1800" dirty="0">
                  <a:latin typeface="+mj-lt"/>
                </a:rPr>
                <a:t>life</a:t>
              </a:r>
              <a:r>
                <a:rPr lang="en-GB" dirty="0">
                  <a:latin typeface="+mj-lt"/>
                </a:rPr>
                <a:t>?</a:t>
              </a:r>
              <a:endParaRPr lang="en-GB" sz="1600" dirty="0"/>
            </a:p>
          </p:txBody>
        </p:sp>
      </p:grpSp>
      <p:pic>
        <p:nvPicPr>
          <p:cNvPr id="11" name="Content Placeholder 3" descr="A person wearing a stethoscope holding a rabbit&#10;&#10;AI-generated content may be incorrect.">
            <a:extLst>
              <a:ext uri="{FF2B5EF4-FFF2-40B4-BE49-F238E27FC236}">
                <a16:creationId xmlns:a16="http://schemas.microsoft.com/office/drawing/2014/main" id="{4F7A60F0-7B37-8665-2DE5-08950538897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85920" y="1198684"/>
            <a:ext cx="6281920" cy="5073735"/>
          </a:xfrm>
          <a:prstGeom prst="rect">
            <a:avLst/>
          </a:prstGeom>
        </p:spPr>
      </p:pic>
    </p:spTree>
    <p:extLst>
      <p:ext uri="{BB962C8B-B14F-4D97-AF65-F5344CB8AC3E}">
        <p14:creationId xmlns:p14="http://schemas.microsoft.com/office/powerpoint/2010/main" val="373882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CDC5D00-189D-23B9-EF25-B5D522A068D6}"/>
              </a:ext>
            </a:extLst>
          </p:cNvPr>
          <p:cNvSpPr/>
          <p:nvPr/>
        </p:nvSpPr>
        <p:spPr>
          <a:xfrm>
            <a:off x="1522407" y="1933732"/>
            <a:ext cx="4338978" cy="4089143"/>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506093" y="821688"/>
            <a:ext cx="4760845" cy="893519"/>
          </a:xfrm>
        </p:spPr>
        <p:txBody>
          <a:bodyPr/>
          <a:lstStyle/>
          <a:p>
            <a:r>
              <a:rPr lang="en-GB" b="1" dirty="0"/>
              <a:t>Appointment 1.</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618089" y="2287140"/>
            <a:ext cx="4092966" cy="3806625"/>
          </a:xfrm>
        </p:spPr>
        <p:txBody>
          <a:bodyPr>
            <a:normAutofit/>
          </a:bodyPr>
          <a:lstStyle/>
          <a:p>
            <a:pPr marL="0" indent="0">
              <a:buNone/>
            </a:pPr>
            <a:endParaRPr lang="en-GB" sz="1000" b="1" dirty="0">
              <a:solidFill>
                <a:schemeClr val="tx1"/>
              </a:solidFill>
              <a:latin typeface="+mj-lt"/>
            </a:endParaRPr>
          </a:p>
          <a:p>
            <a:pPr marL="514350" indent="-514350">
              <a:buAutoNum type="arabicPeriod"/>
            </a:pPr>
            <a:r>
              <a:rPr lang="en-GB" sz="2800" dirty="0">
                <a:solidFill>
                  <a:schemeClr val="tx1"/>
                </a:solidFill>
                <a:latin typeface="+mj-lt"/>
              </a:rPr>
              <a:t>Which of the pet’s needs are </a:t>
            </a:r>
            <a:r>
              <a:rPr lang="en-GB" sz="2800" b="1" dirty="0">
                <a:solidFill>
                  <a:schemeClr val="tx1"/>
                </a:solidFill>
                <a:latin typeface="+mj-lt"/>
              </a:rPr>
              <a:t>not</a:t>
            </a:r>
            <a:r>
              <a:rPr lang="en-GB" sz="2800" dirty="0">
                <a:solidFill>
                  <a:schemeClr val="tx1"/>
                </a:solidFill>
                <a:latin typeface="+mj-lt"/>
              </a:rPr>
              <a:t> being met?</a:t>
            </a:r>
            <a:endParaRPr lang="en-GB" dirty="0">
              <a:solidFill>
                <a:schemeClr val="tx1"/>
              </a:solidFill>
              <a:latin typeface="+mj-lt"/>
            </a:endParaRPr>
          </a:p>
          <a:p>
            <a:pPr marL="514350" indent="-514350">
              <a:buAutoNum type="arabicPeriod"/>
            </a:pPr>
            <a:endParaRPr lang="en-GB" sz="1100" dirty="0">
              <a:solidFill>
                <a:schemeClr val="tx1"/>
              </a:solidFill>
              <a:latin typeface="+mj-lt"/>
            </a:endParaRPr>
          </a:p>
          <a:p>
            <a:pPr marL="514350" indent="-514350">
              <a:buAutoNum type="arabicPeriod"/>
            </a:pPr>
            <a:r>
              <a:rPr lang="en-GB" dirty="0">
                <a:solidFill>
                  <a:schemeClr val="tx1"/>
                </a:solidFill>
                <a:latin typeface="+mj-lt"/>
              </a:rPr>
              <a:t>What change could we make to </a:t>
            </a:r>
            <a:r>
              <a:rPr lang="en-GB" sz="2800" dirty="0">
                <a:solidFill>
                  <a:schemeClr val="tx1"/>
                </a:solidFill>
                <a:latin typeface="+mj-lt"/>
              </a:rPr>
              <a:t>help that pet live a better life</a:t>
            </a:r>
            <a:r>
              <a:rPr lang="en-GB" dirty="0">
                <a:solidFill>
                  <a:schemeClr val="tx1"/>
                </a:solidFill>
                <a:latin typeface="+mj-lt"/>
              </a:rPr>
              <a:t>?</a:t>
            </a:r>
            <a:endParaRPr lang="en-GB" sz="2400" dirty="0">
              <a:solidFill>
                <a:schemeClr val="tx1"/>
              </a:solidFill>
            </a:endParaRPr>
          </a:p>
          <a:p>
            <a:pPr marL="0" indent="0">
              <a:buNone/>
            </a:pPr>
            <a:endParaRPr lang="en-GB" dirty="0"/>
          </a:p>
        </p:txBody>
      </p:sp>
      <p:grpSp>
        <p:nvGrpSpPr>
          <p:cNvPr id="5" name="Group 4">
            <a:extLst>
              <a:ext uri="{FF2B5EF4-FFF2-40B4-BE49-F238E27FC236}">
                <a16:creationId xmlns:a16="http://schemas.microsoft.com/office/drawing/2014/main" id="{08568BB7-8422-D904-E61E-21DFB6E41425}"/>
              </a:ext>
            </a:extLst>
          </p:cNvPr>
          <p:cNvGrpSpPr/>
          <p:nvPr/>
        </p:nvGrpSpPr>
        <p:grpSpPr>
          <a:xfrm>
            <a:off x="5579406" y="259819"/>
            <a:ext cx="6130175" cy="6257491"/>
            <a:chOff x="5406274" y="286438"/>
            <a:chExt cx="5772558" cy="5772558"/>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35566">
              <a:off x="5406274" y="286438"/>
              <a:ext cx="5772558" cy="57725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504919" y="1374403"/>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Guinea Pig</a:t>
              </a:r>
            </a:p>
            <a:p>
              <a:pPr>
                <a:lnSpc>
                  <a:spcPct val="150000"/>
                </a:lnSpc>
              </a:pPr>
              <a:r>
                <a:rPr lang="en-GB" sz="2000" b="1" dirty="0">
                  <a:solidFill>
                    <a:schemeClr val="tx1"/>
                  </a:solidFill>
                  <a:latin typeface="+mj-lt"/>
                </a:rPr>
                <a:t>Name: </a:t>
              </a:r>
              <a:r>
                <a:rPr lang="en-GB" sz="2000" dirty="0">
                  <a:solidFill>
                    <a:schemeClr val="tx1"/>
                  </a:solidFill>
                  <a:latin typeface="+mj-lt"/>
                </a:rPr>
                <a:t>Pebbles</a:t>
              </a:r>
            </a:p>
            <a:p>
              <a:pPr>
                <a:lnSpc>
                  <a:spcPct val="150000"/>
                </a:lnSpc>
              </a:pPr>
              <a:r>
                <a:rPr lang="en-GB" sz="2000" b="1" dirty="0">
                  <a:solidFill>
                    <a:schemeClr val="tx1"/>
                  </a:solidFill>
                  <a:latin typeface="+mj-lt"/>
                </a:rPr>
                <a:t>Age: </a:t>
              </a:r>
              <a:r>
                <a:rPr lang="en-GB" sz="2000" dirty="0">
                  <a:solidFill>
                    <a:schemeClr val="tx1"/>
                  </a:solidFill>
                  <a:latin typeface="+mj-lt"/>
                </a:rPr>
                <a:t>2</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a small hutch on their own.</a:t>
              </a:r>
            </a:p>
            <a:p>
              <a:pPr>
                <a:lnSpc>
                  <a:spcPct val="150000"/>
                </a:lnSpc>
              </a:pPr>
              <a:endParaRPr lang="en-GB" sz="20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Not eating, </a:t>
              </a:r>
            </a:p>
            <a:p>
              <a:pPr>
                <a:lnSpc>
                  <a:spcPct val="150000"/>
                </a:lnSpc>
              </a:pPr>
              <a:r>
                <a:rPr lang="en-GB" sz="2000" dirty="0">
                  <a:solidFill>
                    <a:schemeClr val="tx1"/>
                  </a:solidFill>
                  <a:latin typeface="+mj-lt"/>
                </a:rPr>
                <a:t>sleeping a lot, acting </a:t>
              </a:r>
            </a:p>
            <a:p>
              <a:pPr>
                <a:lnSpc>
                  <a:spcPct val="150000"/>
                </a:lnSpc>
              </a:pPr>
              <a:r>
                <a:rPr lang="en-GB" sz="2000" dirty="0">
                  <a:solidFill>
                    <a:schemeClr val="tx1"/>
                  </a:solidFill>
                  <a:latin typeface="+mj-lt"/>
                </a:rPr>
                <a:t>nervous.</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grpSp>
      <p:pic>
        <p:nvPicPr>
          <p:cNvPr id="7" name="Picture 6" descr="Two girls petting a guinea pig&#10;&#10;AI-generated content may be incorrect.">
            <a:extLst>
              <a:ext uri="{FF2B5EF4-FFF2-40B4-BE49-F238E27FC236}">
                <a16:creationId xmlns:a16="http://schemas.microsoft.com/office/drawing/2014/main" id="{B7D81120-CA34-975B-41DA-95C118A3B10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1292764">
            <a:off x="9346847" y="4210296"/>
            <a:ext cx="2667030" cy="2023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48" name="Group 2047">
            <a:extLst>
              <a:ext uri="{FF2B5EF4-FFF2-40B4-BE49-F238E27FC236}">
                <a16:creationId xmlns:a16="http://schemas.microsoft.com/office/drawing/2014/main" id="{F57D75A1-AE7F-5314-B0A7-6A95AA57D930}"/>
              </a:ext>
            </a:extLst>
          </p:cNvPr>
          <p:cNvGrpSpPr/>
          <p:nvPr/>
        </p:nvGrpSpPr>
        <p:grpSpPr>
          <a:xfrm>
            <a:off x="346651" y="421338"/>
            <a:ext cx="961665" cy="6015324"/>
            <a:chOff x="448580" y="400833"/>
            <a:chExt cx="961665" cy="6015324"/>
          </a:xfrm>
        </p:grpSpPr>
        <p:grpSp>
          <p:nvGrpSpPr>
            <p:cNvPr id="31" name="Group 30">
              <a:extLst>
                <a:ext uri="{FF2B5EF4-FFF2-40B4-BE49-F238E27FC236}">
                  <a16:creationId xmlns:a16="http://schemas.microsoft.com/office/drawing/2014/main" id="{F0B94B64-1323-B906-C373-DC978E71B9EE}"/>
                </a:ext>
              </a:extLst>
            </p:cNvPr>
            <p:cNvGrpSpPr/>
            <p:nvPr/>
          </p:nvGrpSpPr>
          <p:grpSpPr>
            <a:xfrm>
              <a:off x="448580" y="400833"/>
              <a:ext cx="961665" cy="6015324"/>
              <a:chOff x="1022322" y="241280"/>
              <a:chExt cx="961665" cy="6387404"/>
            </a:xfrm>
          </p:grpSpPr>
          <p:grpSp>
            <p:nvGrpSpPr>
              <p:cNvPr id="29" name="Group 28">
                <a:extLst>
                  <a:ext uri="{FF2B5EF4-FFF2-40B4-BE49-F238E27FC236}">
                    <a16:creationId xmlns:a16="http://schemas.microsoft.com/office/drawing/2014/main" id="{94BFABA6-D779-C1D8-D9D9-244A4A243171}"/>
                  </a:ext>
                </a:extLst>
              </p:cNvPr>
              <p:cNvGrpSpPr/>
              <p:nvPr/>
            </p:nvGrpSpPr>
            <p:grpSpPr>
              <a:xfrm>
                <a:off x="1022322" y="241280"/>
                <a:ext cx="961665" cy="6387404"/>
                <a:chOff x="1022322" y="241280"/>
                <a:chExt cx="961665" cy="6387404"/>
              </a:xfrm>
            </p:grpSpPr>
            <p:grpSp>
              <p:nvGrpSpPr>
                <p:cNvPr id="27" name="Group 26">
                  <a:extLst>
                    <a:ext uri="{FF2B5EF4-FFF2-40B4-BE49-F238E27FC236}">
                      <a16:creationId xmlns:a16="http://schemas.microsoft.com/office/drawing/2014/main" id="{B9FC5239-619D-3496-E43D-149C9A19FD99}"/>
                    </a:ext>
                  </a:extLst>
                </p:cNvPr>
                <p:cNvGrpSpPr/>
                <p:nvPr/>
              </p:nvGrpSpPr>
              <p:grpSpPr>
                <a:xfrm>
                  <a:off x="1022322" y="241280"/>
                  <a:ext cx="961665" cy="6023297"/>
                  <a:chOff x="1022322" y="241280"/>
                  <a:chExt cx="961665" cy="6023297"/>
                </a:xfrm>
              </p:grpSpPr>
              <p:sp>
                <p:nvSpPr>
                  <p:cNvPr id="25" name="Rectangle 24">
                    <a:extLst>
                      <a:ext uri="{FF2B5EF4-FFF2-40B4-BE49-F238E27FC236}">
                        <a16:creationId xmlns:a16="http://schemas.microsoft.com/office/drawing/2014/main" id="{96FD6906-76B9-09F8-0230-AAA9BC53E8EA}"/>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87778AA7-30C5-5E84-842E-B6D3182E4872}"/>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Oval 27">
                  <a:extLst>
                    <a:ext uri="{FF2B5EF4-FFF2-40B4-BE49-F238E27FC236}">
                      <a16:creationId xmlns:a16="http://schemas.microsoft.com/office/drawing/2014/main" id="{87924F27-E143-F617-F5E8-1E03DED90763}"/>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Rectangle 29">
                <a:extLst>
                  <a:ext uri="{FF2B5EF4-FFF2-40B4-BE49-F238E27FC236}">
                    <a16:creationId xmlns:a16="http://schemas.microsoft.com/office/drawing/2014/main" id="{FD5C59E6-81C9-0E4C-BC88-5CB92521E8B4}"/>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F649DD85-926F-E0D5-1DED-5D4CA069772F}"/>
                </a:ext>
              </a:extLst>
            </p:cNvPr>
            <p:cNvGrpSpPr/>
            <p:nvPr/>
          </p:nvGrpSpPr>
          <p:grpSpPr>
            <a:xfrm>
              <a:off x="482831" y="551447"/>
              <a:ext cx="894683" cy="5755106"/>
              <a:chOff x="536941" y="380916"/>
              <a:chExt cx="894683" cy="5755106"/>
            </a:xfrm>
          </p:grpSpPr>
          <p:pic>
            <p:nvPicPr>
              <p:cNvPr id="16" name="Picture 15" descr="A logo of a company&#10;&#10;AI-generated content may be incorrect.">
                <a:extLst>
                  <a:ext uri="{FF2B5EF4-FFF2-40B4-BE49-F238E27FC236}">
                    <a16:creationId xmlns:a16="http://schemas.microsoft.com/office/drawing/2014/main" id="{10049301-1102-1F88-B2E7-C8B8BFF6AC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7" name="Picture 16" descr="A blue bowl with yellow food in it and a drop of water on it&#10;&#10;AI-generated content may be incorrect.">
                <a:extLst>
                  <a:ext uri="{FF2B5EF4-FFF2-40B4-BE49-F238E27FC236}">
                    <a16:creationId xmlns:a16="http://schemas.microsoft.com/office/drawing/2014/main" id="{8E1D9717-4AC8-7F08-EBB0-EE11166ADD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8" name="Picture 17" descr="A stethoscope in a circle&#10;&#10;AI-generated content may be incorrect.">
                <a:extLst>
                  <a:ext uri="{FF2B5EF4-FFF2-40B4-BE49-F238E27FC236}">
                    <a16:creationId xmlns:a16="http://schemas.microsoft.com/office/drawing/2014/main" id="{07C27C79-3EA7-37E5-D06A-0C6237EDD5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9" name="Picture 18" descr="A blue and white home logo&#10;&#10;AI-generated content may be incorrect.">
                <a:extLst>
                  <a:ext uri="{FF2B5EF4-FFF2-40B4-BE49-F238E27FC236}">
                    <a16:creationId xmlns:a16="http://schemas.microsoft.com/office/drawing/2014/main" id="{AC8331EA-BE96-E2AC-AEDA-B2ACFF1D2D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20" name="Picture 19" descr="A yellow cat with a green and white cross and a green and white sign&#10;&#10;AI-generated content may be incorrect.">
                <a:extLst>
                  <a:ext uri="{FF2B5EF4-FFF2-40B4-BE49-F238E27FC236}">
                    <a16:creationId xmlns:a16="http://schemas.microsoft.com/office/drawing/2014/main" id="{9AD529D3-1836-558D-45BB-78AE334F9E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21" name="Picture 20" descr="A blue paw print with white text&#10;&#10;AI-generated content may be incorrect.">
                <a:extLst>
                  <a:ext uri="{FF2B5EF4-FFF2-40B4-BE49-F238E27FC236}">
                    <a16:creationId xmlns:a16="http://schemas.microsoft.com/office/drawing/2014/main" id="{79A4A8C6-7BE4-1E58-6DDD-9EF202CAB51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160929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6297417" y="809012"/>
            <a:ext cx="4380235" cy="893519"/>
          </a:xfrm>
        </p:spPr>
        <p:txBody>
          <a:bodyPr/>
          <a:lstStyle/>
          <a:p>
            <a:r>
              <a:rPr lang="en-GB" b="1" dirty="0"/>
              <a:t>Appointment 2.</a:t>
            </a:r>
          </a:p>
        </p:txBody>
      </p:sp>
      <p:grpSp>
        <p:nvGrpSpPr>
          <p:cNvPr id="5" name="Group 4">
            <a:extLst>
              <a:ext uri="{FF2B5EF4-FFF2-40B4-BE49-F238E27FC236}">
                <a16:creationId xmlns:a16="http://schemas.microsoft.com/office/drawing/2014/main" id="{08568BB7-8422-D904-E61E-21DFB6E41425}"/>
              </a:ext>
            </a:extLst>
          </p:cNvPr>
          <p:cNvGrpSpPr/>
          <p:nvPr/>
        </p:nvGrpSpPr>
        <p:grpSpPr>
          <a:xfrm rot="21045502">
            <a:off x="766192" y="361284"/>
            <a:ext cx="4994614" cy="6129476"/>
            <a:chOff x="6065666" y="408256"/>
            <a:chExt cx="4721284" cy="6058755"/>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35566">
              <a:off x="6065666" y="408256"/>
              <a:ext cx="4721284" cy="6058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705582" y="1578291"/>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Rounded Corners 7">
            <a:extLst>
              <a:ext uri="{FF2B5EF4-FFF2-40B4-BE49-F238E27FC236}">
                <a16:creationId xmlns:a16="http://schemas.microsoft.com/office/drawing/2014/main" id="{FAC0E21E-49C3-0AEB-FCB4-75A5A1476584}"/>
              </a:ext>
            </a:extLst>
          </p:cNvPr>
          <p:cNvSpPr/>
          <p:nvPr/>
        </p:nvSpPr>
        <p:spPr>
          <a:xfrm>
            <a:off x="6297417" y="2042700"/>
            <a:ext cx="4072858" cy="3930925"/>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D3F969C4-88C1-F9B4-0FC5-4FA740FD8063}"/>
              </a:ext>
            </a:extLst>
          </p:cNvPr>
          <p:cNvSpPr txBox="1">
            <a:spLocks/>
          </p:cNvSpPr>
          <p:nvPr/>
        </p:nvSpPr>
        <p:spPr>
          <a:xfrm>
            <a:off x="6522703" y="2272682"/>
            <a:ext cx="3686010" cy="4091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000" b="1" dirty="0">
              <a:solidFill>
                <a:schemeClr val="tx1"/>
              </a:solidFill>
              <a:latin typeface="+mj-lt"/>
            </a:endParaRPr>
          </a:p>
          <a:p>
            <a:pPr marL="514350" indent="-514350">
              <a:buFont typeface="Arial" panose="020B0604020202020204" pitchFamily="34" charset="0"/>
              <a:buAutoNum type="arabicPeriod"/>
            </a:pPr>
            <a:r>
              <a:rPr lang="en-GB" dirty="0">
                <a:solidFill>
                  <a:schemeClr val="tx1"/>
                </a:solidFill>
                <a:latin typeface="+mj-lt"/>
              </a:rPr>
              <a:t>Which of the pet’s needs are </a:t>
            </a:r>
            <a:r>
              <a:rPr lang="en-GB" b="1" dirty="0">
                <a:solidFill>
                  <a:schemeClr val="tx1"/>
                </a:solidFill>
                <a:latin typeface="+mj-lt"/>
              </a:rPr>
              <a:t>not</a:t>
            </a:r>
            <a:r>
              <a:rPr lang="en-GB" dirty="0">
                <a:solidFill>
                  <a:schemeClr val="tx1"/>
                </a:solidFill>
                <a:latin typeface="+mj-lt"/>
              </a:rPr>
              <a:t> being met?</a:t>
            </a:r>
          </a:p>
          <a:p>
            <a:pPr marL="514350" indent="-514350">
              <a:buFont typeface="Arial" panose="020B0604020202020204" pitchFamily="34" charset="0"/>
              <a:buAutoNum type="arabicPeriod"/>
            </a:pPr>
            <a:endParaRPr lang="en-GB" sz="1100" dirty="0">
              <a:solidFill>
                <a:schemeClr val="tx1"/>
              </a:solidFill>
              <a:latin typeface="+mj-lt"/>
            </a:endParaRPr>
          </a:p>
          <a:p>
            <a:pPr marL="514350" indent="-514350">
              <a:buFont typeface="Arial" panose="020B0604020202020204" pitchFamily="34" charset="0"/>
              <a:buAutoNum type="arabicPeriod"/>
            </a:pPr>
            <a:r>
              <a:rPr lang="en-GB" dirty="0">
                <a:solidFill>
                  <a:schemeClr val="tx1"/>
                </a:solidFill>
                <a:latin typeface="+mj-lt"/>
              </a:rPr>
              <a:t>What change could we make to help that pet live a better life?</a:t>
            </a:r>
            <a:endParaRPr lang="en-GB" sz="2400" dirty="0">
              <a:solidFill>
                <a:schemeClr val="tx1"/>
              </a:solidFill>
            </a:endParaRPr>
          </a:p>
          <a:p>
            <a:pPr marL="0" indent="0">
              <a:buFont typeface="Arial" panose="020B0604020202020204" pitchFamily="34" charset="0"/>
              <a:buNone/>
            </a:pPr>
            <a:endParaRPr lang="en-GB" dirty="0"/>
          </a:p>
        </p:txBody>
      </p:sp>
      <p:sp>
        <p:nvSpPr>
          <p:cNvPr id="12" name="Rectangle 11">
            <a:extLst>
              <a:ext uri="{FF2B5EF4-FFF2-40B4-BE49-F238E27FC236}">
                <a16:creationId xmlns:a16="http://schemas.microsoft.com/office/drawing/2014/main" id="{1686DC49-755B-A3D7-DB8D-8F7F3AD3979C}"/>
              </a:ext>
            </a:extLst>
          </p:cNvPr>
          <p:cNvSpPr/>
          <p:nvPr/>
        </p:nvSpPr>
        <p:spPr>
          <a:xfrm rot="21269529">
            <a:off x="1269533" y="1503292"/>
            <a:ext cx="3610399" cy="4465987"/>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Dog</a:t>
            </a:r>
          </a:p>
          <a:p>
            <a:pPr>
              <a:lnSpc>
                <a:spcPct val="150000"/>
              </a:lnSpc>
            </a:pPr>
            <a:r>
              <a:rPr lang="en-GB" sz="2000" b="1" dirty="0">
                <a:solidFill>
                  <a:schemeClr val="tx1"/>
                </a:solidFill>
                <a:latin typeface="+mj-lt"/>
              </a:rPr>
              <a:t>Name: </a:t>
            </a:r>
            <a:r>
              <a:rPr lang="en-GB" sz="2000" dirty="0">
                <a:solidFill>
                  <a:schemeClr val="tx1"/>
                </a:solidFill>
                <a:latin typeface="+mj-lt"/>
              </a:rPr>
              <a:t>Gordon</a:t>
            </a:r>
          </a:p>
          <a:p>
            <a:pPr>
              <a:lnSpc>
                <a:spcPct val="150000"/>
              </a:lnSpc>
            </a:pPr>
            <a:r>
              <a:rPr lang="en-GB" sz="2000" b="1" dirty="0">
                <a:solidFill>
                  <a:schemeClr val="tx1"/>
                </a:solidFill>
                <a:latin typeface="+mj-lt"/>
              </a:rPr>
              <a:t>Age: </a:t>
            </a:r>
            <a:r>
              <a:rPr lang="en-GB" sz="2000" dirty="0">
                <a:solidFill>
                  <a:schemeClr val="tx1"/>
                </a:solidFill>
                <a:latin typeface="+mj-lt"/>
              </a:rPr>
              <a:t>6</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a top floor flat.</a:t>
            </a:r>
          </a:p>
          <a:p>
            <a:pPr>
              <a:lnSpc>
                <a:spcPct val="150000"/>
              </a:lnSpc>
            </a:pPr>
            <a:endParaRPr lang="en-GB" sz="20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Chewing furniture and shoes, lots of barking and whining, and cannot sit still.    </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pic>
        <p:nvPicPr>
          <p:cNvPr id="7" name="Picture 6" descr="A dog lying on grass with its tongue out&#10;&#10;AI-generated content may be incorrect.">
            <a:extLst>
              <a:ext uri="{FF2B5EF4-FFF2-40B4-BE49-F238E27FC236}">
                <a16:creationId xmlns:a16="http://schemas.microsoft.com/office/drawing/2014/main" id="{DA6E4913-FD98-74FA-B6F3-02AA7AA825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0534" y="1340334"/>
            <a:ext cx="2872001" cy="1911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2">
            <a:extLst>
              <a:ext uri="{FF2B5EF4-FFF2-40B4-BE49-F238E27FC236}">
                <a16:creationId xmlns:a16="http://schemas.microsoft.com/office/drawing/2014/main" id="{CCF13D98-DE0B-9FF2-FCC0-395F1A3DE816}"/>
              </a:ext>
            </a:extLst>
          </p:cNvPr>
          <p:cNvGrpSpPr/>
          <p:nvPr/>
        </p:nvGrpSpPr>
        <p:grpSpPr>
          <a:xfrm>
            <a:off x="10692516" y="418359"/>
            <a:ext cx="961665" cy="6015324"/>
            <a:chOff x="448580" y="400833"/>
            <a:chExt cx="961665" cy="6015324"/>
          </a:xfrm>
        </p:grpSpPr>
        <p:grpSp>
          <p:nvGrpSpPr>
            <p:cNvPr id="6" name="Group 5">
              <a:extLst>
                <a:ext uri="{FF2B5EF4-FFF2-40B4-BE49-F238E27FC236}">
                  <a16:creationId xmlns:a16="http://schemas.microsoft.com/office/drawing/2014/main" id="{8EF1A1B9-3558-97F6-93DF-F36CF36DCCB1}"/>
                </a:ext>
              </a:extLst>
            </p:cNvPr>
            <p:cNvGrpSpPr/>
            <p:nvPr/>
          </p:nvGrpSpPr>
          <p:grpSpPr>
            <a:xfrm>
              <a:off x="448580" y="400833"/>
              <a:ext cx="961665" cy="6015324"/>
              <a:chOff x="1022322" y="241280"/>
              <a:chExt cx="961665" cy="6387404"/>
            </a:xfrm>
          </p:grpSpPr>
          <p:grpSp>
            <p:nvGrpSpPr>
              <p:cNvPr id="18" name="Group 17">
                <a:extLst>
                  <a:ext uri="{FF2B5EF4-FFF2-40B4-BE49-F238E27FC236}">
                    <a16:creationId xmlns:a16="http://schemas.microsoft.com/office/drawing/2014/main" id="{E89D944B-35C8-B2E5-7841-1110B8A348D8}"/>
                  </a:ext>
                </a:extLst>
              </p:cNvPr>
              <p:cNvGrpSpPr/>
              <p:nvPr/>
            </p:nvGrpSpPr>
            <p:grpSpPr>
              <a:xfrm>
                <a:off x="1022322" y="241280"/>
                <a:ext cx="961665" cy="6387404"/>
                <a:chOff x="1022322" y="241280"/>
                <a:chExt cx="961665" cy="6387404"/>
              </a:xfrm>
            </p:grpSpPr>
            <p:grpSp>
              <p:nvGrpSpPr>
                <p:cNvPr id="20" name="Group 19">
                  <a:extLst>
                    <a:ext uri="{FF2B5EF4-FFF2-40B4-BE49-F238E27FC236}">
                      <a16:creationId xmlns:a16="http://schemas.microsoft.com/office/drawing/2014/main" id="{905574D2-A64B-DD36-A552-37CE59F411DA}"/>
                    </a:ext>
                  </a:extLst>
                </p:cNvPr>
                <p:cNvGrpSpPr/>
                <p:nvPr/>
              </p:nvGrpSpPr>
              <p:grpSpPr>
                <a:xfrm>
                  <a:off x="1022322" y="241280"/>
                  <a:ext cx="961665" cy="6023297"/>
                  <a:chOff x="1022322" y="241280"/>
                  <a:chExt cx="961665" cy="6023297"/>
                </a:xfrm>
              </p:grpSpPr>
              <p:sp>
                <p:nvSpPr>
                  <p:cNvPr id="22" name="Rectangle 21">
                    <a:extLst>
                      <a:ext uri="{FF2B5EF4-FFF2-40B4-BE49-F238E27FC236}">
                        <a16:creationId xmlns:a16="http://schemas.microsoft.com/office/drawing/2014/main" id="{16DB35A2-C974-F53E-B53E-1CFFE363FE44}"/>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FE77EAA9-20D7-14D2-6042-68FDB6D8BC2F}"/>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2F02CE12-118F-B4BD-E857-7CC4FE12AB07}"/>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extLst>
                  <a:ext uri="{FF2B5EF4-FFF2-40B4-BE49-F238E27FC236}">
                    <a16:creationId xmlns:a16="http://schemas.microsoft.com/office/drawing/2014/main" id="{32E4946F-A189-361D-8C01-9D653FAF613A}"/>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3F40D261-C68B-F63A-D3EF-881D57619464}"/>
                </a:ext>
              </a:extLst>
            </p:cNvPr>
            <p:cNvGrpSpPr/>
            <p:nvPr/>
          </p:nvGrpSpPr>
          <p:grpSpPr>
            <a:xfrm>
              <a:off x="482831" y="551447"/>
              <a:ext cx="894683" cy="5755106"/>
              <a:chOff x="536941" y="380916"/>
              <a:chExt cx="894683" cy="5755106"/>
            </a:xfrm>
          </p:grpSpPr>
          <p:pic>
            <p:nvPicPr>
              <p:cNvPr id="11" name="Picture 10" descr="A logo of a company&#10;&#10;AI-generated content may be incorrect.">
                <a:extLst>
                  <a:ext uri="{FF2B5EF4-FFF2-40B4-BE49-F238E27FC236}">
                    <a16:creationId xmlns:a16="http://schemas.microsoft.com/office/drawing/2014/main" id="{30976751-EC4F-0293-8E25-A3B6F51E8F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3" name="Picture 12" descr="A blue bowl with yellow food in it and a drop of water on it&#10;&#10;AI-generated content may be incorrect.">
                <a:extLst>
                  <a:ext uri="{FF2B5EF4-FFF2-40B4-BE49-F238E27FC236}">
                    <a16:creationId xmlns:a16="http://schemas.microsoft.com/office/drawing/2014/main" id="{89DA20D9-4FB3-D8DC-596D-20DEA09531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4" name="Picture 13" descr="A stethoscope in a circle&#10;&#10;AI-generated content may be incorrect.">
                <a:extLst>
                  <a:ext uri="{FF2B5EF4-FFF2-40B4-BE49-F238E27FC236}">
                    <a16:creationId xmlns:a16="http://schemas.microsoft.com/office/drawing/2014/main" id="{24AF87A0-2C3C-537E-5736-47B63E60C9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5" name="Picture 14" descr="A blue and white home logo&#10;&#10;AI-generated content may be incorrect.">
                <a:extLst>
                  <a:ext uri="{FF2B5EF4-FFF2-40B4-BE49-F238E27FC236}">
                    <a16:creationId xmlns:a16="http://schemas.microsoft.com/office/drawing/2014/main" id="{ECD03F94-9AA8-7F2C-4789-C71AAA98EC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AB1999B4-4276-B99B-8EAB-5F9F0A32E5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17" name="Picture 16" descr="A blue paw print with white text&#10;&#10;AI-generated content may be incorrect.">
                <a:extLst>
                  <a:ext uri="{FF2B5EF4-FFF2-40B4-BE49-F238E27FC236}">
                    <a16:creationId xmlns:a16="http://schemas.microsoft.com/office/drawing/2014/main" id="{D17D5691-2875-3602-93A0-D6C2FD2BF2D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317252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CDC5D00-189D-23B9-EF25-B5D522A068D6}"/>
              </a:ext>
            </a:extLst>
          </p:cNvPr>
          <p:cNvSpPr/>
          <p:nvPr/>
        </p:nvSpPr>
        <p:spPr>
          <a:xfrm>
            <a:off x="1574282" y="2129907"/>
            <a:ext cx="4072858" cy="3930925"/>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483905" y="826230"/>
            <a:ext cx="4970585" cy="893519"/>
          </a:xfrm>
        </p:spPr>
        <p:txBody>
          <a:bodyPr/>
          <a:lstStyle/>
          <a:p>
            <a:r>
              <a:rPr lang="en-GB" b="1" dirty="0"/>
              <a:t>Appointment 3.</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763292" y="2326119"/>
            <a:ext cx="3694838" cy="4091355"/>
          </a:xfrm>
        </p:spPr>
        <p:txBody>
          <a:bodyPr/>
          <a:lstStyle/>
          <a:p>
            <a:pPr marL="0" indent="0">
              <a:buNone/>
            </a:pPr>
            <a:endParaRPr lang="en-GB" sz="1000" b="1" dirty="0">
              <a:solidFill>
                <a:schemeClr val="tx1"/>
              </a:solidFill>
              <a:latin typeface="+mj-lt"/>
            </a:endParaRPr>
          </a:p>
          <a:p>
            <a:pPr marL="514350" indent="-514350">
              <a:buAutoNum type="arabicPeriod"/>
            </a:pPr>
            <a:r>
              <a:rPr lang="en-GB" sz="2800" dirty="0">
                <a:solidFill>
                  <a:schemeClr val="tx1"/>
                </a:solidFill>
                <a:latin typeface="+mj-lt"/>
              </a:rPr>
              <a:t>Which of the pet’s needs are </a:t>
            </a:r>
            <a:r>
              <a:rPr lang="en-GB" sz="2800" b="1" dirty="0">
                <a:solidFill>
                  <a:schemeClr val="tx1"/>
                </a:solidFill>
                <a:latin typeface="+mj-lt"/>
              </a:rPr>
              <a:t>not</a:t>
            </a:r>
            <a:r>
              <a:rPr lang="en-GB" sz="2800" dirty="0">
                <a:solidFill>
                  <a:schemeClr val="tx1"/>
                </a:solidFill>
                <a:latin typeface="+mj-lt"/>
              </a:rPr>
              <a:t> being met?</a:t>
            </a:r>
            <a:endParaRPr lang="en-GB" dirty="0">
              <a:solidFill>
                <a:schemeClr val="tx1"/>
              </a:solidFill>
              <a:latin typeface="+mj-lt"/>
            </a:endParaRPr>
          </a:p>
          <a:p>
            <a:pPr marL="514350" indent="-514350">
              <a:buAutoNum type="arabicPeriod"/>
            </a:pPr>
            <a:endParaRPr lang="en-GB" sz="1100" dirty="0">
              <a:solidFill>
                <a:schemeClr val="tx1"/>
              </a:solidFill>
              <a:latin typeface="+mj-lt"/>
            </a:endParaRPr>
          </a:p>
          <a:p>
            <a:pPr marL="514350" indent="-514350">
              <a:buAutoNum type="arabicPeriod"/>
            </a:pPr>
            <a:r>
              <a:rPr lang="en-GB" dirty="0">
                <a:solidFill>
                  <a:schemeClr val="tx1"/>
                </a:solidFill>
                <a:latin typeface="+mj-lt"/>
              </a:rPr>
              <a:t>What change could we make to </a:t>
            </a:r>
            <a:r>
              <a:rPr lang="en-GB" sz="2800" dirty="0">
                <a:solidFill>
                  <a:schemeClr val="tx1"/>
                </a:solidFill>
                <a:latin typeface="+mj-lt"/>
              </a:rPr>
              <a:t>help that pet live a better life</a:t>
            </a:r>
            <a:r>
              <a:rPr lang="en-GB" dirty="0">
                <a:solidFill>
                  <a:schemeClr val="tx1"/>
                </a:solidFill>
                <a:latin typeface="+mj-lt"/>
              </a:rPr>
              <a:t>?</a:t>
            </a:r>
            <a:endParaRPr lang="en-GB" sz="2400" dirty="0">
              <a:solidFill>
                <a:schemeClr val="tx1"/>
              </a:solidFill>
            </a:endParaRPr>
          </a:p>
          <a:p>
            <a:pPr marL="0" indent="0">
              <a:buNone/>
            </a:pPr>
            <a:endParaRPr lang="en-GB" dirty="0"/>
          </a:p>
        </p:txBody>
      </p:sp>
      <p:grpSp>
        <p:nvGrpSpPr>
          <p:cNvPr id="5" name="Group 4">
            <a:extLst>
              <a:ext uri="{FF2B5EF4-FFF2-40B4-BE49-F238E27FC236}">
                <a16:creationId xmlns:a16="http://schemas.microsoft.com/office/drawing/2014/main" id="{08568BB7-8422-D904-E61E-21DFB6E41425}"/>
              </a:ext>
            </a:extLst>
          </p:cNvPr>
          <p:cNvGrpSpPr/>
          <p:nvPr/>
        </p:nvGrpSpPr>
        <p:grpSpPr>
          <a:xfrm>
            <a:off x="5288650" y="325518"/>
            <a:ext cx="6421974" cy="6206964"/>
            <a:chOff x="5371154" y="406487"/>
            <a:chExt cx="6058755" cy="6058755"/>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35566">
              <a:off x="5371154" y="406487"/>
              <a:ext cx="6058755" cy="6058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705582" y="1578291"/>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782FD5E-EB0B-7A68-5F96-5AF861652507}"/>
              </a:ext>
            </a:extLst>
          </p:cNvPr>
          <p:cNvSpPr/>
          <p:nvPr/>
        </p:nvSpPr>
        <p:spPr>
          <a:xfrm rot="244303">
            <a:off x="6693272" y="1472302"/>
            <a:ext cx="3610399" cy="4465987"/>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Hamster</a:t>
            </a:r>
          </a:p>
          <a:p>
            <a:pPr>
              <a:lnSpc>
                <a:spcPct val="150000"/>
              </a:lnSpc>
            </a:pPr>
            <a:r>
              <a:rPr lang="en-GB" sz="2000" b="1" dirty="0">
                <a:solidFill>
                  <a:schemeClr val="tx1"/>
                </a:solidFill>
                <a:latin typeface="+mj-lt"/>
              </a:rPr>
              <a:t>Name: </a:t>
            </a:r>
            <a:r>
              <a:rPr lang="en-GB" sz="2000" dirty="0">
                <a:solidFill>
                  <a:schemeClr val="tx1"/>
                </a:solidFill>
                <a:latin typeface="+mj-lt"/>
              </a:rPr>
              <a:t>Blondie </a:t>
            </a:r>
          </a:p>
          <a:p>
            <a:pPr>
              <a:lnSpc>
                <a:spcPct val="150000"/>
              </a:lnSpc>
            </a:pPr>
            <a:r>
              <a:rPr lang="en-GB" sz="2000" b="1" dirty="0">
                <a:solidFill>
                  <a:schemeClr val="tx1"/>
                </a:solidFill>
                <a:latin typeface="+mj-lt"/>
              </a:rPr>
              <a:t>Age: </a:t>
            </a:r>
            <a:r>
              <a:rPr lang="en-GB" sz="2000" dirty="0">
                <a:solidFill>
                  <a:schemeClr val="tx1"/>
                </a:solidFill>
                <a:latin typeface="+mj-lt"/>
              </a:rPr>
              <a:t>1</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small empty cage.</a:t>
            </a:r>
          </a:p>
          <a:p>
            <a:pPr>
              <a:lnSpc>
                <a:spcPct val="150000"/>
              </a:lnSpc>
            </a:pPr>
            <a:endParaRPr lang="en-GB" sz="6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Sleeping more than usual, biting the bars, excessive grooming and overeating. </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pic>
        <p:nvPicPr>
          <p:cNvPr id="6" name="Picture 5" descr="A person and person sitting on a couch holding a small animal&#10;&#10;AI-generated content may be incorrect.">
            <a:extLst>
              <a:ext uri="{FF2B5EF4-FFF2-40B4-BE49-F238E27FC236}">
                <a16:creationId xmlns:a16="http://schemas.microsoft.com/office/drawing/2014/main" id="{B5915B76-8BE6-C502-093E-419DCA83A7D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1423483">
            <a:off x="9050491" y="1251364"/>
            <a:ext cx="2490107" cy="2075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E731EAB6-03CF-80F3-A394-58CF2925D298}"/>
              </a:ext>
            </a:extLst>
          </p:cNvPr>
          <p:cNvGrpSpPr/>
          <p:nvPr/>
        </p:nvGrpSpPr>
        <p:grpSpPr>
          <a:xfrm>
            <a:off x="346651" y="421338"/>
            <a:ext cx="961665" cy="6015324"/>
            <a:chOff x="448580" y="400833"/>
            <a:chExt cx="961665" cy="6015324"/>
          </a:xfrm>
        </p:grpSpPr>
        <p:grpSp>
          <p:nvGrpSpPr>
            <p:cNvPr id="10" name="Group 9">
              <a:extLst>
                <a:ext uri="{FF2B5EF4-FFF2-40B4-BE49-F238E27FC236}">
                  <a16:creationId xmlns:a16="http://schemas.microsoft.com/office/drawing/2014/main" id="{80449CFB-27D9-940A-E1E9-B9405049C62D}"/>
                </a:ext>
              </a:extLst>
            </p:cNvPr>
            <p:cNvGrpSpPr/>
            <p:nvPr/>
          </p:nvGrpSpPr>
          <p:grpSpPr>
            <a:xfrm>
              <a:off x="448580" y="400833"/>
              <a:ext cx="961665" cy="6015324"/>
              <a:chOff x="1022322" y="241280"/>
              <a:chExt cx="961665" cy="6387404"/>
            </a:xfrm>
          </p:grpSpPr>
          <p:grpSp>
            <p:nvGrpSpPr>
              <p:cNvPr id="18" name="Group 17">
                <a:extLst>
                  <a:ext uri="{FF2B5EF4-FFF2-40B4-BE49-F238E27FC236}">
                    <a16:creationId xmlns:a16="http://schemas.microsoft.com/office/drawing/2014/main" id="{955AED9C-8258-F6DF-572C-88FBD6392981}"/>
                  </a:ext>
                </a:extLst>
              </p:cNvPr>
              <p:cNvGrpSpPr/>
              <p:nvPr/>
            </p:nvGrpSpPr>
            <p:grpSpPr>
              <a:xfrm>
                <a:off x="1022322" y="241280"/>
                <a:ext cx="961665" cy="6387404"/>
                <a:chOff x="1022322" y="241280"/>
                <a:chExt cx="961665" cy="6387404"/>
              </a:xfrm>
            </p:grpSpPr>
            <p:grpSp>
              <p:nvGrpSpPr>
                <p:cNvPr id="20" name="Group 19">
                  <a:extLst>
                    <a:ext uri="{FF2B5EF4-FFF2-40B4-BE49-F238E27FC236}">
                      <a16:creationId xmlns:a16="http://schemas.microsoft.com/office/drawing/2014/main" id="{B3A991EA-EB31-A460-B537-053CF78E8EC8}"/>
                    </a:ext>
                  </a:extLst>
                </p:cNvPr>
                <p:cNvGrpSpPr/>
                <p:nvPr/>
              </p:nvGrpSpPr>
              <p:grpSpPr>
                <a:xfrm>
                  <a:off x="1022322" y="241280"/>
                  <a:ext cx="961665" cy="6023297"/>
                  <a:chOff x="1022322" y="241280"/>
                  <a:chExt cx="961665" cy="6023297"/>
                </a:xfrm>
              </p:grpSpPr>
              <p:sp>
                <p:nvSpPr>
                  <p:cNvPr id="22" name="Rectangle 21">
                    <a:extLst>
                      <a:ext uri="{FF2B5EF4-FFF2-40B4-BE49-F238E27FC236}">
                        <a16:creationId xmlns:a16="http://schemas.microsoft.com/office/drawing/2014/main" id="{56C260A1-0601-1637-0019-14FE313538C3}"/>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146DCEEF-B606-EA32-8E48-8FD1F743CAD0}"/>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CEE11E09-4CA8-3CAB-D809-B1BD68C25C41}"/>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extLst>
                  <a:ext uri="{FF2B5EF4-FFF2-40B4-BE49-F238E27FC236}">
                    <a16:creationId xmlns:a16="http://schemas.microsoft.com/office/drawing/2014/main" id="{F0067C7D-626E-BAC1-5AE2-E37070577A1D}"/>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985BDEB9-ECE6-E68B-83AB-5FD6EBBDCFE4}"/>
                </a:ext>
              </a:extLst>
            </p:cNvPr>
            <p:cNvGrpSpPr/>
            <p:nvPr/>
          </p:nvGrpSpPr>
          <p:grpSpPr>
            <a:xfrm>
              <a:off x="482831" y="551447"/>
              <a:ext cx="894683" cy="5755106"/>
              <a:chOff x="536941" y="380916"/>
              <a:chExt cx="894683" cy="5755106"/>
            </a:xfrm>
          </p:grpSpPr>
          <p:pic>
            <p:nvPicPr>
              <p:cNvPr id="12" name="Picture 11" descr="A logo of a company&#10;&#10;AI-generated content may be incorrect.">
                <a:extLst>
                  <a:ext uri="{FF2B5EF4-FFF2-40B4-BE49-F238E27FC236}">
                    <a16:creationId xmlns:a16="http://schemas.microsoft.com/office/drawing/2014/main" id="{6C2FEE04-8DC8-CCE6-5405-4760999E97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3" name="Picture 12" descr="A blue bowl with yellow food in it and a drop of water on it&#10;&#10;AI-generated content may be incorrect.">
                <a:extLst>
                  <a:ext uri="{FF2B5EF4-FFF2-40B4-BE49-F238E27FC236}">
                    <a16:creationId xmlns:a16="http://schemas.microsoft.com/office/drawing/2014/main" id="{3ADF74B3-0AE7-C484-07EF-9630E48E9E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4" name="Picture 13" descr="A stethoscope in a circle&#10;&#10;AI-generated content may be incorrect.">
                <a:extLst>
                  <a:ext uri="{FF2B5EF4-FFF2-40B4-BE49-F238E27FC236}">
                    <a16:creationId xmlns:a16="http://schemas.microsoft.com/office/drawing/2014/main" id="{04974B67-6AB1-48B6-08EA-A5A0D724CB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5" name="Picture 14" descr="A blue and white home logo&#10;&#10;AI-generated content may be incorrect.">
                <a:extLst>
                  <a:ext uri="{FF2B5EF4-FFF2-40B4-BE49-F238E27FC236}">
                    <a16:creationId xmlns:a16="http://schemas.microsoft.com/office/drawing/2014/main" id="{C3B8B8A5-85B7-3301-A513-D7791AC149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E8B2984B-FAFC-FAFF-D367-7D9F2EE23F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17" name="Picture 16" descr="A blue paw print with white text&#10;&#10;AI-generated content may be incorrect.">
                <a:extLst>
                  <a:ext uri="{FF2B5EF4-FFF2-40B4-BE49-F238E27FC236}">
                    <a16:creationId xmlns:a16="http://schemas.microsoft.com/office/drawing/2014/main" id="{A3216547-E13D-F157-372E-6BF989BF003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137164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6262541" y="916238"/>
            <a:ext cx="4380235" cy="893519"/>
          </a:xfrm>
        </p:spPr>
        <p:txBody>
          <a:bodyPr/>
          <a:lstStyle/>
          <a:p>
            <a:r>
              <a:rPr lang="en-GB" b="1" dirty="0"/>
              <a:t>Appointment 4.</a:t>
            </a:r>
          </a:p>
        </p:txBody>
      </p:sp>
      <p:grpSp>
        <p:nvGrpSpPr>
          <p:cNvPr id="5" name="Group 4">
            <a:extLst>
              <a:ext uri="{FF2B5EF4-FFF2-40B4-BE49-F238E27FC236}">
                <a16:creationId xmlns:a16="http://schemas.microsoft.com/office/drawing/2014/main" id="{08568BB7-8422-D904-E61E-21DFB6E41425}"/>
              </a:ext>
            </a:extLst>
          </p:cNvPr>
          <p:cNvGrpSpPr/>
          <p:nvPr/>
        </p:nvGrpSpPr>
        <p:grpSpPr>
          <a:xfrm rot="21045502">
            <a:off x="826490" y="416557"/>
            <a:ext cx="4994614" cy="6129476"/>
            <a:chOff x="6065666" y="408256"/>
            <a:chExt cx="4721284" cy="6058755"/>
          </a:xfrm>
        </p:grpSpPr>
        <p:pic>
          <p:nvPicPr>
            <p:cNvPr id="2052" name="Picture 4" descr="Clipboard - Free education icons">
              <a:extLst>
                <a:ext uri="{FF2B5EF4-FFF2-40B4-BE49-F238E27FC236}">
                  <a16:creationId xmlns:a16="http://schemas.microsoft.com/office/drawing/2014/main" id="{6C5B58D9-0FF2-1EBB-293F-4D722F89BA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235566">
              <a:off x="6065666" y="408256"/>
              <a:ext cx="4721284" cy="6058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BA781E4-5EF9-34BC-D24F-4AEC9DDC2D4B}"/>
                </a:ext>
              </a:extLst>
            </p:cNvPr>
            <p:cNvSpPr/>
            <p:nvPr/>
          </p:nvSpPr>
          <p:spPr>
            <a:xfrm rot="251216">
              <a:off x="6705582" y="1578291"/>
              <a:ext cx="3406199" cy="435934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Rounded Corners 7">
            <a:extLst>
              <a:ext uri="{FF2B5EF4-FFF2-40B4-BE49-F238E27FC236}">
                <a16:creationId xmlns:a16="http://schemas.microsoft.com/office/drawing/2014/main" id="{FAC0E21E-49C3-0AEB-FCB4-75A5A1476584}"/>
              </a:ext>
            </a:extLst>
          </p:cNvPr>
          <p:cNvSpPr/>
          <p:nvPr/>
        </p:nvSpPr>
        <p:spPr>
          <a:xfrm>
            <a:off x="6336696" y="2131744"/>
            <a:ext cx="4072858" cy="3930925"/>
          </a:xfrm>
          <a:prstGeom prst="roundRect">
            <a:avLst/>
          </a:prstGeom>
          <a:solidFill>
            <a:srgbClr val="FFC8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D3F969C4-88C1-F9B4-0FC5-4FA740FD8063}"/>
              </a:ext>
            </a:extLst>
          </p:cNvPr>
          <p:cNvSpPr txBox="1">
            <a:spLocks/>
          </p:cNvSpPr>
          <p:nvPr/>
        </p:nvSpPr>
        <p:spPr>
          <a:xfrm>
            <a:off x="6525706" y="2327956"/>
            <a:ext cx="3694838" cy="4091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000" b="1">
              <a:solidFill>
                <a:schemeClr val="tx1"/>
              </a:solidFill>
              <a:latin typeface="+mj-lt"/>
            </a:endParaRPr>
          </a:p>
          <a:p>
            <a:pPr marL="514350" indent="-514350">
              <a:buFont typeface="Arial" panose="020B0604020202020204" pitchFamily="34" charset="0"/>
              <a:buAutoNum type="arabicPeriod"/>
            </a:pPr>
            <a:r>
              <a:rPr lang="en-GB">
                <a:solidFill>
                  <a:schemeClr val="tx1"/>
                </a:solidFill>
                <a:latin typeface="+mj-lt"/>
              </a:rPr>
              <a:t>Which of the pet’s needs are </a:t>
            </a:r>
            <a:r>
              <a:rPr lang="en-GB" b="1">
                <a:solidFill>
                  <a:schemeClr val="tx1"/>
                </a:solidFill>
                <a:latin typeface="+mj-lt"/>
              </a:rPr>
              <a:t>not</a:t>
            </a:r>
            <a:r>
              <a:rPr lang="en-GB">
                <a:solidFill>
                  <a:schemeClr val="tx1"/>
                </a:solidFill>
                <a:latin typeface="+mj-lt"/>
              </a:rPr>
              <a:t> being met?</a:t>
            </a:r>
          </a:p>
          <a:p>
            <a:pPr marL="514350" indent="-514350">
              <a:buFont typeface="Arial" panose="020B0604020202020204" pitchFamily="34" charset="0"/>
              <a:buAutoNum type="arabicPeriod"/>
            </a:pPr>
            <a:endParaRPr lang="en-GB" sz="1100">
              <a:solidFill>
                <a:schemeClr val="tx1"/>
              </a:solidFill>
              <a:latin typeface="+mj-lt"/>
            </a:endParaRPr>
          </a:p>
          <a:p>
            <a:pPr marL="514350" indent="-514350">
              <a:buFont typeface="Arial" panose="020B0604020202020204" pitchFamily="34" charset="0"/>
              <a:buAutoNum type="arabicPeriod"/>
            </a:pPr>
            <a:r>
              <a:rPr lang="en-GB">
                <a:solidFill>
                  <a:schemeClr val="tx1"/>
                </a:solidFill>
                <a:latin typeface="+mj-lt"/>
              </a:rPr>
              <a:t>What change could we make to help that pet live a better life?</a:t>
            </a:r>
            <a:endParaRPr lang="en-GB" sz="2400">
              <a:solidFill>
                <a:schemeClr val="tx1"/>
              </a:solidFill>
            </a:endParaRPr>
          </a:p>
          <a:p>
            <a:pPr marL="0" indent="0">
              <a:buFont typeface="Arial" panose="020B0604020202020204" pitchFamily="34" charset="0"/>
              <a:buNone/>
            </a:pPr>
            <a:endParaRPr lang="en-GB" dirty="0"/>
          </a:p>
        </p:txBody>
      </p:sp>
      <p:sp>
        <p:nvSpPr>
          <p:cNvPr id="6" name="Rectangle 5">
            <a:extLst>
              <a:ext uri="{FF2B5EF4-FFF2-40B4-BE49-F238E27FC236}">
                <a16:creationId xmlns:a16="http://schemas.microsoft.com/office/drawing/2014/main" id="{6F9FF6D1-2BEB-D2C6-518C-F4047C011A55}"/>
              </a:ext>
            </a:extLst>
          </p:cNvPr>
          <p:cNvSpPr/>
          <p:nvPr/>
        </p:nvSpPr>
        <p:spPr>
          <a:xfrm rot="21269529">
            <a:off x="1358419" y="1612758"/>
            <a:ext cx="3610399" cy="4465987"/>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GB" sz="2000"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Pet: </a:t>
            </a:r>
            <a:r>
              <a:rPr lang="en-GB" sz="2000" dirty="0">
                <a:solidFill>
                  <a:schemeClr val="tx1"/>
                </a:solidFill>
                <a:latin typeface="+mj-lt"/>
              </a:rPr>
              <a:t>Cat</a:t>
            </a:r>
          </a:p>
          <a:p>
            <a:pPr>
              <a:lnSpc>
                <a:spcPct val="150000"/>
              </a:lnSpc>
            </a:pPr>
            <a:r>
              <a:rPr lang="en-GB" sz="2000" b="1" dirty="0">
                <a:solidFill>
                  <a:schemeClr val="tx1"/>
                </a:solidFill>
                <a:latin typeface="+mj-lt"/>
              </a:rPr>
              <a:t>Name: </a:t>
            </a:r>
            <a:r>
              <a:rPr lang="en-GB" sz="2000" dirty="0">
                <a:solidFill>
                  <a:schemeClr val="tx1"/>
                </a:solidFill>
                <a:latin typeface="+mj-lt"/>
              </a:rPr>
              <a:t>Whiskers</a:t>
            </a:r>
          </a:p>
          <a:p>
            <a:pPr>
              <a:lnSpc>
                <a:spcPct val="150000"/>
              </a:lnSpc>
            </a:pPr>
            <a:r>
              <a:rPr lang="en-GB" sz="2000" b="1" dirty="0">
                <a:solidFill>
                  <a:schemeClr val="tx1"/>
                </a:solidFill>
                <a:latin typeface="+mj-lt"/>
              </a:rPr>
              <a:t>Age: </a:t>
            </a:r>
            <a:r>
              <a:rPr lang="en-GB" sz="2000" dirty="0">
                <a:solidFill>
                  <a:schemeClr val="tx1"/>
                </a:solidFill>
                <a:latin typeface="+mj-lt"/>
              </a:rPr>
              <a:t>13</a:t>
            </a:r>
          </a:p>
          <a:p>
            <a:pPr>
              <a:lnSpc>
                <a:spcPct val="150000"/>
              </a:lnSpc>
            </a:pPr>
            <a:endParaRPr lang="en-GB" sz="2000" b="1" dirty="0">
              <a:solidFill>
                <a:schemeClr val="tx1"/>
              </a:solidFill>
              <a:latin typeface="+mj-lt"/>
            </a:endParaRPr>
          </a:p>
          <a:p>
            <a:pPr>
              <a:lnSpc>
                <a:spcPct val="150000"/>
              </a:lnSpc>
            </a:pPr>
            <a:r>
              <a:rPr lang="en-GB" sz="2000" b="1" dirty="0">
                <a:solidFill>
                  <a:schemeClr val="tx1"/>
                </a:solidFill>
                <a:latin typeface="+mj-lt"/>
              </a:rPr>
              <a:t>Home: </a:t>
            </a:r>
            <a:r>
              <a:rPr lang="en-GB" sz="2000" dirty="0">
                <a:solidFill>
                  <a:schemeClr val="tx1"/>
                </a:solidFill>
                <a:latin typeface="+mj-lt"/>
              </a:rPr>
              <a:t>Live in four-bedroom house with a large garden.</a:t>
            </a:r>
          </a:p>
          <a:p>
            <a:pPr>
              <a:lnSpc>
                <a:spcPct val="150000"/>
              </a:lnSpc>
            </a:pPr>
            <a:endParaRPr lang="en-GB" sz="2000" dirty="0">
              <a:solidFill>
                <a:schemeClr val="tx1"/>
              </a:solidFill>
              <a:latin typeface="+mj-lt"/>
            </a:endParaRPr>
          </a:p>
          <a:p>
            <a:pPr>
              <a:lnSpc>
                <a:spcPct val="150000"/>
              </a:lnSpc>
            </a:pPr>
            <a:r>
              <a:rPr lang="en-GB" sz="2000" b="1" dirty="0">
                <a:solidFill>
                  <a:schemeClr val="tx1"/>
                </a:solidFill>
                <a:latin typeface="+mj-lt"/>
              </a:rPr>
              <a:t>Problem: </a:t>
            </a:r>
            <a:r>
              <a:rPr lang="en-GB" sz="2000" dirty="0">
                <a:solidFill>
                  <a:schemeClr val="tx1"/>
                </a:solidFill>
                <a:latin typeface="+mj-lt"/>
              </a:rPr>
              <a:t>Excessive scratching, biting at fur and hair loss. </a:t>
            </a: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nSpc>
                <a:spcPct val="150000"/>
              </a:lnSpc>
            </a:pPr>
            <a:endParaRPr lang="en-GB" sz="2000" dirty="0">
              <a:solidFill>
                <a:schemeClr val="tx1"/>
              </a:solidFill>
              <a:latin typeface="+mj-lt"/>
            </a:endParaRPr>
          </a:p>
          <a:p>
            <a:pPr algn="ctr"/>
            <a:endParaRPr lang="en-GB" dirty="0">
              <a:solidFill>
                <a:schemeClr val="tx1"/>
              </a:solidFill>
              <a:latin typeface="+mj-lt"/>
            </a:endParaRPr>
          </a:p>
          <a:p>
            <a:pPr algn="ctr"/>
            <a:endParaRPr lang="en-GB" dirty="0"/>
          </a:p>
        </p:txBody>
      </p:sp>
      <p:pic>
        <p:nvPicPr>
          <p:cNvPr id="11" name="Picture 10" descr="A child petting a cat&#10;&#10;AI-generated content may be incorrect.">
            <a:extLst>
              <a:ext uri="{FF2B5EF4-FFF2-40B4-BE49-F238E27FC236}">
                <a16:creationId xmlns:a16="http://schemas.microsoft.com/office/drawing/2014/main" id="{E7C74591-EEA4-E6DB-1224-3ABEC3A8DC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32202">
            <a:off x="3374010" y="1227070"/>
            <a:ext cx="2674552" cy="2005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2">
            <a:extLst>
              <a:ext uri="{FF2B5EF4-FFF2-40B4-BE49-F238E27FC236}">
                <a16:creationId xmlns:a16="http://schemas.microsoft.com/office/drawing/2014/main" id="{B51E1705-B477-D953-9A3D-590A771B5AC6}"/>
              </a:ext>
            </a:extLst>
          </p:cNvPr>
          <p:cNvGrpSpPr/>
          <p:nvPr/>
        </p:nvGrpSpPr>
        <p:grpSpPr>
          <a:xfrm>
            <a:off x="10666277" y="348713"/>
            <a:ext cx="961665" cy="6015324"/>
            <a:chOff x="448580" y="400833"/>
            <a:chExt cx="961665" cy="6015324"/>
          </a:xfrm>
        </p:grpSpPr>
        <p:grpSp>
          <p:nvGrpSpPr>
            <p:cNvPr id="7" name="Group 6">
              <a:extLst>
                <a:ext uri="{FF2B5EF4-FFF2-40B4-BE49-F238E27FC236}">
                  <a16:creationId xmlns:a16="http://schemas.microsoft.com/office/drawing/2014/main" id="{43B04B9C-C5C2-EA69-133F-B7DC424F2742}"/>
                </a:ext>
              </a:extLst>
            </p:cNvPr>
            <p:cNvGrpSpPr/>
            <p:nvPr/>
          </p:nvGrpSpPr>
          <p:grpSpPr>
            <a:xfrm>
              <a:off x="448580" y="400833"/>
              <a:ext cx="961665" cy="6015324"/>
              <a:chOff x="1022322" y="241280"/>
              <a:chExt cx="961665" cy="6387404"/>
            </a:xfrm>
          </p:grpSpPr>
          <p:grpSp>
            <p:nvGrpSpPr>
              <p:cNvPr id="18" name="Group 17">
                <a:extLst>
                  <a:ext uri="{FF2B5EF4-FFF2-40B4-BE49-F238E27FC236}">
                    <a16:creationId xmlns:a16="http://schemas.microsoft.com/office/drawing/2014/main" id="{95228DE8-4873-F082-B127-53C183BED589}"/>
                  </a:ext>
                </a:extLst>
              </p:cNvPr>
              <p:cNvGrpSpPr/>
              <p:nvPr/>
            </p:nvGrpSpPr>
            <p:grpSpPr>
              <a:xfrm>
                <a:off x="1022322" y="241280"/>
                <a:ext cx="961665" cy="6387404"/>
                <a:chOff x="1022322" y="241280"/>
                <a:chExt cx="961665" cy="6387404"/>
              </a:xfrm>
            </p:grpSpPr>
            <p:grpSp>
              <p:nvGrpSpPr>
                <p:cNvPr id="20" name="Group 19">
                  <a:extLst>
                    <a:ext uri="{FF2B5EF4-FFF2-40B4-BE49-F238E27FC236}">
                      <a16:creationId xmlns:a16="http://schemas.microsoft.com/office/drawing/2014/main" id="{682D1208-8852-8925-0509-3A9A3231364F}"/>
                    </a:ext>
                  </a:extLst>
                </p:cNvPr>
                <p:cNvGrpSpPr/>
                <p:nvPr/>
              </p:nvGrpSpPr>
              <p:grpSpPr>
                <a:xfrm>
                  <a:off x="1022322" y="241280"/>
                  <a:ext cx="961665" cy="6023297"/>
                  <a:chOff x="1022322" y="241280"/>
                  <a:chExt cx="961665" cy="6023297"/>
                </a:xfrm>
              </p:grpSpPr>
              <p:sp>
                <p:nvSpPr>
                  <p:cNvPr id="22" name="Rectangle 21">
                    <a:extLst>
                      <a:ext uri="{FF2B5EF4-FFF2-40B4-BE49-F238E27FC236}">
                        <a16:creationId xmlns:a16="http://schemas.microsoft.com/office/drawing/2014/main" id="{4D65B3F1-356D-7957-8AD2-852D6DB877C2}"/>
                      </a:ext>
                    </a:extLst>
                  </p:cNvPr>
                  <p:cNvSpPr/>
                  <p:nvPr/>
                </p:nvSpPr>
                <p:spPr>
                  <a:xfrm>
                    <a:off x="1031552" y="683918"/>
                    <a:ext cx="952435" cy="5580659"/>
                  </a:xfrm>
                  <a:prstGeom prst="rect">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78722425-3B98-64B7-7CC8-86A41F793995}"/>
                      </a:ext>
                    </a:extLst>
                  </p:cNvPr>
                  <p:cNvSpPr/>
                  <p:nvPr/>
                </p:nvSpPr>
                <p:spPr>
                  <a:xfrm>
                    <a:off x="1022322" y="241280"/>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Oval 20">
                  <a:extLst>
                    <a:ext uri="{FF2B5EF4-FFF2-40B4-BE49-F238E27FC236}">
                      <a16:creationId xmlns:a16="http://schemas.microsoft.com/office/drawing/2014/main" id="{BBEFEC67-759F-F7F8-2858-FBF9E764BFDC}"/>
                    </a:ext>
                  </a:extLst>
                </p:cNvPr>
                <p:cNvSpPr/>
                <p:nvPr/>
              </p:nvSpPr>
              <p:spPr>
                <a:xfrm>
                  <a:off x="1023615" y="5651654"/>
                  <a:ext cx="958652" cy="977030"/>
                </a:xfrm>
                <a:prstGeom prst="ellipse">
                  <a:avLst/>
                </a:prstGeom>
                <a:solidFill>
                  <a:srgbClr val="F3E9DC"/>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a:extLst>
                  <a:ext uri="{FF2B5EF4-FFF2-40B4-BE49-F238E27FC236}">
                    <a16:creationId xmlns:a16="http://schemas.microsoft.com/office/drawing/2014/main" id="{D9D136F7-C475-60EB-7699-24C5B5EC3882}"/>
                  </a:ext>
                </a:extLst>
              </p:cNvPr>
              <p:cNvSpPr/>
              <p:nvPr/>
            </p:nvSpPr>
            <p:spPr>
              <a:xfrm>
                <a:off x="1072519" y="724617"/>
                <a:ext cx="863470" cy="5580659"/>
              </a:xfrm>
              <a:prstGeom prst="rect">
                <a:avLst/>
              </a:prstGeom>
              <a:solidFill>
                <a:srgbClr val="F3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C7CCC067-DF11-A80D-12F3-225DEF814765}"/>
                </a:ext>
              </a:extLst>
            </p:cNvPr>
            <p:cNvGrpSpPr/>
            <p:nvPr/>
          </p:nvGrpSpPr>
          <p:grpSpPr>
            <a:xfrm>
              <a:off x="482831" y="551447"/>
              <a:ext cx="894683" cy="5755106"/>
              <a:chOff x="536941" y="380916"/>
              <a:chExt cx="894683" cy="5755106"/>
            </a:xfrm>
          </p:grpSpPr>
          <p:pic>
            <p:nvPicPr>
              <p:cNvPr id="12" name="Picture 11" descr="A logo of a company&#10;&#10;AI-generated content may be incorrect.">
                <a:extLst>
                  <a:ext uri="{FF2B5EF4-FFF2-40B4-BE49-F238E27FC236}">
                    <a16:creationId xmlns:a16="http://schemas.microsoft.com/office/drawing/2014/main" id="{B0F37787-7165-BAAF-A763-5C3D4582E4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834" y="5272351"/>
                <a:ext cx="863671" cy="863671"/>
              </a:xfrm>
              <a:prstGeom prst="rect">
                <a:avLst/>
              </a:prstGeom>
            </p:spPr>
          </p:pic>
          <p:pic>
            <p:nvPicPr>
              <p:cNvPr id="13" name="Picture 12" descr="A blue bowl with yellow food in it and a drop of water on it&#10;&#10;AI-generated content may be incorrect.">
                <a:extLst>
                  <a:ext uri="{FF2B5EF4-FFF2-40B4-BE49-F238E27FC236}">
                    <a16:creationId xmlns:a16="http://schemas.microsoft.com/office/drawing/2014/main" id="{30BBC3D0-9745-3FC7-5F8E-35CB8F0CFE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2887" y="4283711"/>
                <a:ext cx="863671" cy="863671"/>
              </a:xfrm>
              <a:prstGeom prst="rect">
                <a:avLst/>
              </a:prstGeom>
            </p:spPr>
          </p:pic>
          <p:pic>
            <p:nvPicPr>
              <p:cNvPr id="14" name="Picture 13" descr="A stethoscope in a circle&#10;&#10;AI-generated content may be incorrect.">
                <a:extLst>
                  <a:ext uri="{FF2B5EF4-FFF2-40B4-BE49-F238E27FC236}">
                    <a16:creationId xmlns:a16="http://schemas.microsoft.com/office/drawing/2014/main" id="{113480D8-1E54-30FE-A98B-36038B3C80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6941" y="3285578"/>
                <a:ext cx="852546" cy="852546"/>
              </a:xfrm>
              <a:prstGeom prst="rect">
                <a:avLst/>
              </a:prstGeom>
            </p:spPr>
          </p:pic>
          <p:pic>
            <p:nvPicPr>
              <p:cNvPr id="15" name="Picture 14" descr="A blue and white home logo&#10;&#10;AI-generated content may be incorrect.">
                <a:extLst>
                  <a:ext uri="{FF2B5EF4-FFF2-40B4-BE49-F238E27FC236}">
                    <a16:creationId xmlns:a16="http://schemas.microsoft.com/office/drawing/2014/main" id="{D2BB57DD-0E4D-79D9-76E8-CEB202CC30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7953" y="380916"/>
                <a:ext cx="863671" cy="863671"/>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4A530AF7-2A58-B927-5A65-FE3524059FB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073" y="2320559"/>
                <a:ext cx="819432" cy="819432"/>
              </a:xfrm>
              <a:prstGeom prst="rect">
                <a:avLst/>
              </a:prstGeom>
            </p:spPr>
          </p:pic>
          <p:pic>
            <p:nvPicPr>
              <p:cNvPr id="17" name="Picture 16" descr="A blue paw print with white text&#10;&#10;AI-generated content may be incorrect.">
                <a:extLst>
                  <a:ext uri="{FF2B5EF4-FFF2-40B4-BE49-F238E27FC236}">
                    <a16:creationId xmlns:a16="http://schemas.microsoft.com/office/drawing/2014/main" id="{A5B4B4B5-52ED-661E-7DFA-56C157D675C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7953" y="1310861"/>
                <a:ext cx="863671" cy="863671"/>
              </a:xfrm>
              <a:prstGeom prst="rect">
                <a:avLst/>
              </a:prstGeom>
            </p:spPr>
          </p:pic>
        </p:grpSp>
      </p:grpSp>
    </p:spTree>
    <p:extLst>
      <p:ext uri="{BB962C8B-B14F-4D97-AF65-F5344CB8AC3E}">
        <p14:creationId xmlns:p14="http://schemas.microsoft.com/office/powerpoint/2010/main" val="400370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p:txBody>
          <a:bodyPr/>
          <a:lstStyle/>
          <a:p>
            <a:r>
              <a:rPr lang="en-GB" dirty="0"/>
              <a:t>So remember…</a:t>
            </a:r>
          </a:p>
        </p:txBody>
      </p:sp>
      <p:sp>
        <p:nvSpPr>
          <p:cNvPr id="6" name="Content Placeholder 5">
            <a:extLst>
              <a:ext uri="{FF2B5EF4-FFF2-40B4-BE49-F238E27FC236}">
                <a16:creationId xmlns:a16="http://schemas.microsoft.com/office/drawing/2014/main" id="{D9727369-07D2-B700-5CA9-9B13B57B248D}"/>
              </a:ext>
            </a:extLst>
          </p:cNvPr>
          <p:cNvSpPr>
            <a:spLocks noGrp="1"/>
          </p:cNvSpPr>
          <p:nvPr>
            <p:ph idx="1"/>
          </p:nvPr>
        </p:nvSpPr>
        <p:spPr>
          <a:xfrm>
            <a:off x="1125415" y="1852245"/>
            <a:ext cx="9823940" cy="1014523"/>
          </a:xfrm>
        </p:spPr>
        <p:txBody>
          <a:bodyPr/>
          <a:lstStyle/>
          <a:p>
            <a:pPr marL="0" indent="0">
              <a:buNone/>
            </a:pPr>
            <a:r>
              <a:rPr lang="en-GB" dirty="0"/>
              <a:t>Here are some keyways you can make a difference to your pets:</a:t>
            </a:r>
          </a:p>
          <a:p>
            <a:pPr>
              <a:buFontTx/>
              <a:buChar char="-"/>
            </a:pPr>
            <a:endParaRPr lang="en-GB" dirty="0"/>
          </a:p>
        </p:txBody>
      </p:sp>
      <p:sp>
        <p:nvSpPr>
          <p:cNvPr id="4" name="TextBox 3">
            <a:extLst>
              <a:ext uri="{FF2B5EF4-FFF2-40B4-BE49-F238E27FC236}">
                <a16:creationId xmlns:a16="http://schemas.microsoft.com/office/drawing/2014/main" id="{D52C69BD-BBD6-E223-845D-AD0E20CC10FC}"/>
              </a:ext>
            </a:extLst>
          </p:cNvPr>
          <p:cNvSpPr txBox="1"/>
          <p:nvPr/>
        </p:nvSpPr>
        <p:spPr>
          <a:xfrm rot="21186959">
            <a:off x="2297193" y="2572051"/>
            <a:ext cx="4321789" cy="1200329"/>
          </a:xfrm>
          <a:prstGeom prst="rect">
            <a:avLst/>
          </a:prstGeom>
          <a:noFill/>
        </p:spPr>
        <p:txBody>
          <a:bodyPr wrap="square">
            <a:spAutoFit/>
          </a:bodyPr>
          <a:lstStyle/>
          <a:p>
            <a:pPr algn="ctr"/>
            <a:r>
              <a:rPr lang="en-GB" sz="3600" b="1" dirty="0">
                <a:solidFill>
                  <a:srgbClr val="E73081"/>
                </a:solidFill>
                <a:latin typeface="Arial Rounded MT Bold" panose="020F0704030504030204" pitchFamily="34" charset="0"/>
              </a:rPr>
              <a:t>Some pets benefit from company! </a:t>
            </a:r>
            <a:endParaRPr lang="en-GB" sz="3600" dirty="0">
              <a:solidFill>
                <a:srgbClr val="E73081"/>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5389B954-14B4-78A8-10F1-AFE668D8E237}"/>
              </a:ext>
            </a:extLst>
          </p:cNvPr>
          <p:cNvSpPr txBox="1"/>
          <p:nvPr/>
        </p:nvSpPr>
        <p:spPr>
          <a:xfrm rot="252501">
            <a:off x="6463257" y="3189416"/>
            <a:ext cx="4441268" cy="1384995"/>
          </a:xfrm>
          <a:prstGeom prst="rect">
            <a:avLst/>
          </a:prstGeom>
          <a:noFill/>
        </p:spPr>
        <p:txBody>
          <a:bodyPr wrap="square">
            <a:spAutoFit/>
          </a:bodyPr>
          <a:lstStyle/>
          <a:p>
            <a:pPr algn="ctr"/>
            <a:r>
              <a:rPr lang="en-GB" sz="2800" b="1" dirty="0">
                <a:solidFill>
                  <a:srgbClr val="FFCA00"/>
                </a:solidFill>
                <a:latin typeface="Arial Rounded MT Bold" panose="020F0704030504030204" pitchFamily="34" charset="0"/>
              </a:rPr>
              <a:t>Pets need spacious, enriching environments that meet their needs! </a:t>
            </a:r>
            <a:endParaRPr lang="en-GB" sz="2800" dirty="0">
              <a:solidFill>
                <a:srgbClr val="FFCA00"/>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D2DD94D6-58F8-9CB9-AD6D-B33E801EC871}"/>
              </a:ext>
            </a:extLst>
          </p:cNvPr>
          <p:cNvSpPr txBox="1"/>
          <p:nvPr/>
        </p:nvSpPr>
        <p:spPr>
          <a:xfrm rot="21393029">
            <a:off x="1510559" y="4271231"/>
            <a:ext cx="3484740" cy="1200329"/>
          </a:xfrm>
          <a:prstGeom prst="rect">
            <a:avLst/>
          </a:prstGeom>
          <a:noFill/>
        </p:spPr>
        <p:txBody>
          <a:bodyPr wrap="square">
            <a:spAutoFit/>
          </a:bodyPr>
          <a:lstStyle/>
          <a:p>
            <a:pPr algn="ctr"/>
            <a:r>
              <a:rPr lang="en-GB" sz="3600" b="1" dirty="0">
                <a:solidFill>
                  <a:srgbClr val="00B050"/>
                </a:solidFill>
                <a:latin typeface="Arial Rounded MT Bold" panose="020F0704030504030204" pitchFamily="34" charset="0"/>
              </a:rPr>
              <a:t>Pets need enrichment!</a:t>
            </a:r>
            <a:endParaRPr lang="en-GB" sz="3600" dirty="0">
              <a:solidFill>
                <a:srgbClr val="00B050"/>
              </a:solidFill>
              <a:latin typeface="Arial Rounded MT Bold" panose="020F0704030504030204" pitchFamily="34" charset="0"/>
            </a:endParaRPr>
          </a:p>
        </p:txBody>
      </p:sp>
      <p:sp>
        <p:nvSpPr>
          <p:cNvPr id="9" name="TextBox 8">
            <a:extLst>
              <a:ext uri="{FF2B5EF4-FFF2-40B4-BE49-F238E27FC236}">
                <a16:creationId xmlns:a16="http://schemas.microsoft.com/office/drawing/2014/main" id="{2B518152-6218-EDE7-F002-72CEE50B3C53}"/>
              </a:ext>
            </a:extLst>
          </p:cNvPr>
          <p:cNvSpPr txBox="1"/>
          <p:nvPr/>
        </p:nvSpPr>
        <p:spPr>
          <a:xfrm>
            <a:off x="4809807" y="4983613"/>
            <a:ext cx="6052521" cy="1077218"/>
          </a:xfrm>
          <a:prstGeom prst="rect">
            <a:avLst/>
          </a:prstGeom>
          <a:noFill/>
        </p:spPr>
        <p:txBody>
          <a:bodyPr wrap="square">
            <a:spAutoFit/>
          </a:bodyPr>
          <a:lstStyle/>
          <a:p>
            <a:pPr algn="ctr"/>
            <a:r>
              <a:rPr lang="en-GB" sz="3200" b="1" dirty="0">
                <a:solidFill>
                  <a:srgbClr val="22BFF0"/>
                </a:solidFill>
                <a:latin typeface="Arial Rounded MT Bold" panose="020F0704030504030204" pitchFamily="34" charset="0"/>
              </a:rPr>
              <a:t>Pets need regular medication and health checks!</a:t>
            </a:r>
            <a:endParaRPr lang="en-GB" sz="3200" dirty="0">
              <a:solidFill>
                <a:srgbClr val="22BFF0"/>
              </a:solidFill>
              <a:latin typeface="Arial Rounded MT Bold" panose="020F0704030504030204" pitchFamily="34" charset="0"/>
            </a:endParaRPr>
          </a:p>
        </p:txBody>
      </p:sp>
    </p:spTree>
    <p:extLst>
      <p:ext uri="{BB962C8B-B14F-4D97-AF65-F5344CB8AC3E}">
        <p14:creationId xmlns:p14="http://schemas.microsoft.com/office/powerpoint/2010/main" val="31625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stethoscope holding a dog&#10;&#10;AI-generated content may be incorrect.">
            <a:extLst>
              <a:ext uri="{FF2B5EF4-FFF2-40B4-BE49-F238E27FC236}">
                <a16:creationId xmlns:a16="http://schemas.microsoft.com/office/drawing/2014/main" id="{79D62072-447F-4DE0-D4A8-F3CE2C971E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99936" y="-133496"/>
            <a:ext cx="5577456" cy="7124992"/>
          </a:xfrm>
          <a:prstGeom prst="rect">
            <a:avLst/>
          </a:prstGeom>
        </p:spPr>
      </p:pic>
      <p:sp>
        <p:nvSpPr>
          <p:cNvPr id="3" name="Title 1">
            <a:extLst>
              <a:ext uri="{FF2B5EF4-FFF2-40B4-BE49-F238E27FC236}">
                <a16:creationId xmlns:a16="http://schemas.microsoft.com/office/drawing/2014/main" id="{6748C2C0-852B-BC44-54F5-E75BDC2B6BBB}"/>
              </a:ext>
            </a:extLst>
          </p:cNvPr>
          <p:cNvSpPr txBox="1">
            <a:spLocks/>
          </p:cNvSpPr>
          <p:nvPr/>
        </p:nvSpPr>
        <p:spPr>
          <a:xfrm>
            <a:off x="7124407" y="2135925"/>
            <a:ext cx="3815855" cy="41270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algn="r"/>
            <a:r>
              <a:rPr lang="en-GB" sz="3500" dirty="0"/>
              <a:t>…let’s learn about how Vet Sustain help our planet, and the animals living on it, to be happy and healthy too! </a:t>
            </a:r>
          </a:p>
        </p:txBody>
      </p:sp>
      <p:sp>
        <p:nvSpPr>
          <p:cNvPr id="4" name="Title 1">
            <a:extLst>
              <a:ext uri="{FF2B5EF4-FFF2-40B4-BE49-F238E27FC236}">
                <a16:creationId xmlns:a16="http://schemas.microsoft.com/office/drawing/2014/main" id="{D17D9EBC-861F-14C1-B7F5-DE3801F9FF4D}"/>
              </a:ext>
            </a:extLst>
          </p:cNvPr>
          <p:cNvSpPr txBox="1">
            <a:spLocks/>
          </p:cNvSpPr>
          <p:nvPr/>
        </p:nvSpPr>
        <p:spPr>
          <a:xfrm>
            <a:off x="1045928" y="-334725"/>
            <a:ext cx="4254205" cy="45341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3600" dirty="0"/>
              <a:t>Now we know some ways to </a:t>
            </a:r>
          </a:p>
          <a:p>
            <a:r>
              <a:rPr lang="en-GB" sz="3600" dirty="0"/>
              <a:t>help keep </a:t>
            </a:r>
          </a:p>
          <a:p>
            <a:r>
              <a:rPr lang="en-GB" sz="3600" dirty="0"/>
              <a:t>animals happy </a:t>
            </a:r>
          </a:p>
          <a:p>
            <a:r>
              <a:rPr lang="en-GB" sz="3600" dirty="0"/>
              <a:t>and healthy…</a:t>
            </a:r>
          </a:p>
        </p:txBody>
      </p:sp>
    </p:spTree>
    <p:extLst>
      <p:ext uri="{BB962C8B-B14F-4D97-AF65-F5344CB8AC3E}">
        <p14:creationId xmlns:p14="http://schemas.microsoft.com/office/powerpoint/2010/main" val="294727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DCC2E7-BEAF-2AEB-D2EE-C4E3D0394AA8}"/>
              </a:ext>
            </a:extLst>
          </p:cNvPr>
          <p:cNvGrpSpPr/>
          <p:nvPr/>
        </p:nvGrpSpPr>
        <p:grpSpPr>
          <a:xfrm>
            <a:off x="196796" y="740908"/>
            <a:ext cx="6331639" cy="5599435"/>
            <a:chOff x="4838099" y="691392"/>
            <a:chExt cx="6331639" cy="5599435"/>
          </a:xfrm>
        </p:grpSpPr>
        <p:sp>
          <p:nvSpPr>
            <p:cNvPr id="6" name="Oval 5">
              <a:extLst>
                <a:ext uri="{FF2B5EF4-FFF2-40B4-BE49-F238E27FC236}">
                  <a16:creationId xmlns:a16="http://schemas.microsoft.com/office/drawing/2014/main" id="{3BDA44E7-3FD7-8FD5-B141-3BBF0A0E9B0B}"/>
                </a:ext>
              </a:extLst>
            </p:cNvPr>
            <p:cNvSpPr/>
            <p:nvPr/>
          </p:nvSpPr>
          <p:spPr>
            <a:xfrm>
              <a:off x="4838099" y="799299"/>
              <a:ext cx="5466771" cy="51537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id="{0FA9F26B-4CAE-3338-3A0B-1895E88A130F}"/>
                </a:ext>
              </a:extLst>
            </p:cNvPr>
            <p:cNvGrpSpPr/>
            <p:nvPr/>
          </p:nvGrpSpPr>
          <p:grpSpPr>
            <a:xfrm>
              <a:off x="8730528" y="691392"/>
              <a:ext cx="2439210" cy="5599435"/>
              <a:chOff x="4463894" y="-63577"/>
              <a:chExt cx="2439210" cy="5599435"/>
            </a:xfrm>
          </p:grpSpPr>
          <p:sp>
            <p:nvSpPr>
              <p:cNvPr id="11" name="Oval 10">
                <a:extLst>
                  <a:ext uri="{FF2B5EF4-FFF2-40B4-BE49-F238E27FC236}">
                    <a16:creationId xmlns:a16="http://schemas.microsoft.com/office/drawing/2014/main" id="{CE802599-5206-996E-7C2D-FD28CCB1A7A4}"/>
                  </a:ext>
                </a:extLst>
              </p:cNvPr>
              <p:cNvSpPr/>
              <p:nvPr/>
            </p:nvSpPr>
            <p:spPr>
              <a:xfrm>
                <a:off x="4463894" y="-63577"/>
                <a:ext cx="2439210" cy="2238139"/>
              </a:xfrm>
              <a:prstGeom prst="ellipse">
                <a:avLst/>
              </a:prstGeom>
              <a:solidFill>
                <a:srgbClr val="33BBEE"/>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300" b="1" dirty="0">
                    <a:solidFill>
                      <a:schemeClr val="bg1"/>
                    </a:solidFill>
                    <a:latin typeface="Arial Rounded MT Bold" panose="020F0704030504030204" pitchFamily="34" charset="0"/>
                  </a:rPr>
                  <a:t>Nina</a:t>
                </a:r>
              </a:p>
            </p:txBody>
          </p:sp>
          <p:sp>
            <p:nvSpPr>
              <p:cNvPr id="10" name="TextBox 9">
                <a:extLst>
                  <a:ext uri="{FF2B5EF4-FFF2-40B4-BE49-F238E27FC236}">
                    <a16:creationId xmlns:a16="http://schemas.microsoft.com/office/drawing/2014/main" id="{01AD8BEA-49CF-2BB5-A862-8155270AB521}"/>
                  </a:ext>
                </a:extLst>
              </p:cNvPr>
              <p:cNvSpPr txBox="1"/>
              <p:nvPr/>
            </p:nvSpPr>
            <p:spPr>
              <a:xfrm>
                <a:off x="4887817" y="5135748"/>
                <a:ext cx="862988" cy="400110"/>
              </a:xfrm>
              <a:prstGeom prst="rect">
                <a:avLst/>
              </a:prstGeom>
              <a:noFill/>
            </p:spPr>
            <p:txBody>
              <a:bodyPr wrap="square" rtlCol="0">
                <a:spAutoFit/>
              </a:bodyPr>
              <a:lstStyle/>
              <a:p>
                <a:endParaRPr lang="en-GB" sz="2000" dirty="0">
                  <a:solidFill>
                    <a:schemeClr val="bg1"/>
                  </a:solidFill>
                  <a:latin typeface="Arial Rounded MT Bold" panose="020F0704030504030204" pitchFamily="34" charset="0"/>
                </a:endParaRPr>
              </a:p>
            </p:txBody>
          </p:sp>
        </p:grpSp>
      </p:grpSp>
      <p:sp>
        <p:nvSpPr>
          <p:cNvPr id="19" name="TextBox 18">
            <a:extLst>
              <a:ext uri="{FF2B5EF4-FFF2-40B4-BE49-F238E27FC236}">
                <a16:creationId xmlns:a16="http://schemas.microsoft.com/office/drawing/2014/main" id="{A6C8FDA7-5733-9B27-4E74-DAE4D2486ECB}"/>
              </a:ext>
            </a:extLst>
          </p:cNvPr>
          <p:cNvSpPr txBox="1"/>
          <p:nvPr/>
        </p:nvSpPr>
        <p:spPr>
          <a:xfrm>
            <a:off x="6756616" y="1579026"/>
            <a:ext cx="4072225" cy="5262979"/>
          </a:xfrm>
          <a:prstGeom prst="rect">
            <a:avLst/>
          </a:prstGeom>
          <a:noFill/>
        </p:spPr>
        <p:txBody>
          <a:bodyPr wrap="square" rtlCol="0">
            <a:spAutoFit/>
          </a:bodyPr>
          <a:lstStyle/>
          <a:p>
            <a:r>
              <a:rPr lang="en-GB" sz="2800" b="1" dirty="0">
                <a:latin typeface="Arial Rounded MT Bold" panose="020F0704030504030204" pitchFamily="34" charset="0"/>
              </a:rPr>
              <a:t>My role:</a:t>
            </a:r>
          </a:p>
          <a:p>
            <a:endParaRPr lang="en-GB" sz="2800" dirty="0">
              <a:latin typeface="Arial Rounded MT Bold" panose="020F0704030504030204" pitchFamily="34" charset="0"/>
            </a:endParaRPr>
          </a:p>
          <a:p>
            <a:endParaRPr lang="en-GB" sz="1600" b="1" dirty="0">
              <a:latin typeface="Arial Rounded MT Bold" panose="020F0704030504030204" pitchFamily="34" charset="0"/>
            </a:endParaRPr>
          </a:p>
          <a:p>
            <a:r>
              <a:rPr lang="en-GB" sz="2800" b="1" dirty="0">
                <a:latin typeface="Arial Rounded MT Bold" panose="020F0704030504030204" pitchFamily="34" charset="0"/>
              </a:rPr>
              <a:t>What I do:</a:t>
            </a:r>
          </a:p>
          <a:p>
            <a:endParaRPr lang="en-GB" sz="2800" b="1" dirty="0">
              <a:latin typeface="Arial Rounded MT Bold" panose="020F0704030504030204" pitchFamily="34" charset="0"/>
            </a:endParaRPr>
          </a:p>
          <a:p>
            <a:endParaRPr lang="en-GB" sz="2800" b="1" dirty="0">
              <a:latin typeface="Arial Rounded MT Bold" panose="020F0704030504030204" pitchFamily="34" charset="0"/>
            </a:endParaRPr>
          </a:p>
          <a:p>
            <a:r>
              <a:rPr lang="en-GB" sz="2800" b="1" dirty="0">
                <a:latin typeface="Arial Rounded MT Bold" panose="020F0704030504030204" pitchFamily="34" charset="0"/>
              </a:rPr>
              <a:t> </a:t>
            </a:r>
          </a:p>
          <a:p>
            <a:endParaRPr lang="en-GB" sz="2800" b="1" dirty="0">
              <a:latin typeface="Arial Rounded MT Bold" panose="020F0704030504030204" pitchFamily="34" charset="0"/>
            </a:endParaRPr>
          </a:p>
          <a:p>
            <a:r>
              <a:rPr lang="en-GB" sz="2800" b="1" dirty="0">
                <a:latin typeface="Arial Rounded MT Bold" panose="020F0704030504030204" pitchFamily="34" charset="0"/>
              </a:rPr>
              <a:t>Fact about me: </a:t>
            </a:r>
          </a:p>
          <a:p>
            <a:endParaRPr lang="en-GB" sz="2800" b="1" dirty="0">
              <a:latin typeface="Arial Rounded MT Bold" panose="020F0704030504030204" pitchFamily="34" charset="0"/>
            </a:endParaRPr>
          </a:p>
          <a:p>
            <a:endParaRPr lang="en-GB" sz="2800" b="1" dirty="0">
              <a:latin typeface="Arial Rounded MT Bold" panose="020F0704030504030204" pitchFamily="34" charset="0"/>
            </a:endParaRPr>
          </a:p>
          <a:p>
            <a:endParaRPr lang="en-GB" sz="2800" b="1" dirty="0">
              <a:latin typeface="Arial Rounded MT Bold" panose="020F0704030504030204" pitchFamily="34" charset="0"/>
            </a:endParaRPr>
          </a:p>
        </p:txBody>
      </p:sp>
      <p:sp>
        <p:nvSpPr>
          <p:cNvPr id="20" name="TextBox 19">
            <a:extLst>
              <a:ext uri="{FF2B5EF4-FFF2-40B4-BE49-F238E27FC236}">
                <a16:creationId xmlns:a16="http://schemas.microsoft.com/office/drawing/2014/main" id="{DCBAE2F0-F737-0BEA-537E-ED47394950C6}"/>
              </a:ext>
            </a:extLst>
          </p:cNvPr>
          <p:cNvSpPr txBox="1"/>
          <p:nvPr/>
        </p:nvSpPr>
        <p:spPr>
          <a:xfrm rot="21329931">
            <a:off x="6554763" y="739304"/>
            <a:ext cx="4072225" cy="830997"/>
          </a:xfrm>
          <a:prstGeom prst="rect">
            <a:avLst/>
          </a:prstGeom>
          <a:noFill/>
        </p:spPr>
        <p:txBody>
          <a:bodyPr wrap="square" rtlCol="0">
            <a:spAutoFit/>
          </a:bodyPr>
          <a:lstStyle/>
          <a:p>
            <a:r>
              <a:rPr lang="en-GB" sz="4800" b="1" dirty="0">
                <a:solidFill>
                  <a:srgbClr val="003473"/>
                </a:solidFill>
                <a:latin typeface="Arial Rounded MT Bold" panose="020F0704030504030204" pitchFamily="34" charset="0"/>
              </a:rPr>
              <a:t>About me!</a:t>
            </a:r>
            <a:endParaRPr lang="en-GB" sz="2800" b="1" dirty="0">
              <a:solidFill>
                <a:srgbClr val="003473"/>
              </a:solidFill>
              <a:latin typeface="Arial Rounded MT Bold" panose="020F0704030504030204" pitchFamily="34" charset="0"/>
            </a:endParaRPr>
          </a:p>
        </p:txBody>
      </p:sp>
      <p:sp>
        <p:nvSpPr>
          <p:cNvPr id="21" name="TextBox 20">
            <a:extLst>
              <a:ext uri="{FF2B5EF4-FFF2-40B4-BE49-F238E27FC236}">
                <a16:creationId xmlns:a16="http://schemas.microsoft.com/office/drawing/2014/main" id="{C316AA12-C468-F716-371F-B0EBF3BF91F9}"/>
              </a:ext>
            </a:extLst>
          </p:cNvPr>
          <p:cNvSpPr txBox="1"/>
          <p:nvPr/>
        </p:nvSpPr>
        <p:spPr>
          <a:xfrm>
            <a:off x="6756616" y="2054029"/>
            <a:ext cx="3721176" cy="461665"/>
          </a:xfrm>
          <a:prstGeom prst="rect">
            <a:avLst/>
          </a:prstGeom>
          <a:noFill/>
        </p:spPr>
        <p:txBody>
          <a:bodyPr wrap="square" rtlCol="0">
            <a:spAutoFit/>
          </a:bodyPr>
          <a:lstStyle/>
          <a:p>
            <a:r>
              <a:rPr lang="en-GB" sz="2400" dirty="0">
                <a:solidFill>
                  <a:srgbClr val="003473"/>
                </a:solidFill>
                <a:latin typeface="+mj-lt"/>
              </a:rPr>
              <a:t>Vet Nurse</a:t>
            </a:r>
          </a:p>
        </p:txBody>
      </p:sp>
      <p:sp>
        <p:nvSpPr>
          <p:cNvPr id="22" name="TextBox 21">
            <a:extLst>
              <a:ext uri="{FF2B5EF4-FFF2-40B4-BE49-F238E27FC236}">
                <a16:creationId xmlns:a16="http://schemas.microsoft.com/office/drawing/2014/main" id="{ADAC9FDF-88C1-26EC-D530-7293D30756DD}"/>
              </a:ext>
            </a:extLst>
          </p:cNvPr>
          <p:cNvSpPr txBox="1"/>
          <p:nvPr/>
        </p:nvSpPr>
        <p:spPr>
          <a:xfrm>
            <a:off x="6756615" y="3139967"/>
            <a:ext cx="4302681" cy="1569660"/>
          </a:xfrm>
          <a:prstGeom prst="rect">
            <a:avLst/>
          </a:prstGeom>
          <a:noFill/>
        </p:spPr>
        <p:txBody>
          <a:bodyPr wrap="square" rtlCol="0">
            <a:spAutoFit/>
          </a:bodyPr>
          <a:lstStyle/>
          <a:p>
            <a:r>
              <a:rPr lang="en-GB" sz="2400" dirty="0">
                <a:solidFill>
                  <a:srgbClr val="003473"/>
                </a:solidFill>
                <a:latin typeface="+mj-lt"/>
              </a:rPr>
              <a:t>Preparing animals for treatment, helping the vet with procedures, administering medication, etc…</a:t>
            </a:r>
          </a:p>
        </p:txBody>
      </p:sp>
      <p:sp>
        <p:nvSpPr>
          <p:cNvPr id="23" name="TextBox 22">
            <a:extLst>
              <a:ext uri="{FF2B5EF4-FFF2-40B4-BE49-F238E27FC236}">
                <a16:creationId xmlns:a16="http://schemas.microsoft.com/office/drawing/2014/main" id="{97FB7498-24D1-4834-6333-F15B0537FE8E}"/>
              </a:ext>
            </a:extLst>
          </p:cNvPr>
          <p:cNvSpPr txBox="1"/>
          <p:nvPr/>
        </p:nvSpPr>
        <p:spPr>
          <a:xfrm>
            <a:off x="6756616" y="5314151"/>
            <a:ext cx="4179114" cy="830997"/>
          </a:xfrm>
          <a:prstGeom prst="rect">
            <a:avLst/>
          </a:prstGeom>
          <a:noFill/>
        </p:spPr>
        <p:txBody>
          <a:bodyPr wrap="square" rtlCol="0">
            <a:spAutoFit/>
          </a:bodyPr>
          <a:lstStyle/>
          <a:p>
            <a:r>
              <a:rPr lang="en-GB" sz="2400" dirty="0">
                <a:solidFill>
                  <a:srgbClr val="003473"/>
                </a:solidFill>
                <a:latin typeface="+mj-lt"/>
              </a:rPr>
              <a:t>I have a cat named Strawberry</a:t>
            </a:r>
          </a:p>
        </p:txBody>
      </p:sp>
    </p:spTree>
    <p:extLst>
      <p:ext uri="{BB962C8B-B14F-4D97-AF65-F5344CB8AC3E}">
        <p14:creationId xmlns:p14="http://schemas.microsoft.com/office/powerpoint/2010/main" val="238421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et Sustain Collaboration - MDC Exports">
            <a:extLst>
              <a:ext uri="{FF2B5EF4-FFF2-40B4-BE49-F238E27FC236}">
                <a16:creationId xmlns:a16="http://schemas.microsoft.com/office/drawing/2014/main" id="{B7128DF9-3D5A-7ED8-A3FB-2A9A7A5AD3A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31854"/>
            <a:ext cx="5715000" cy="326707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7AF89AF3-D9C9-7DEA-710D-498B15DF9B4A}"/>
              </a:ext>
            </a:extLst>
          </p:cNvPr>
          <p:cNvGrpSpPr/>
          <p:nvPr/>
        </p:nvGrpSpPr>
        <p:grpSpPr>
          <a:xfrm>
            <a:off x="2755276" y="110522"/>
            <a:ext cx="8697948" cy="6636956"/>
            <a:chOff x="2767976" y="110522"/>
            <a:chExt cx="8697948" cy="6636956"/>
          </a:xfrm>
        </p:grpSpPr>
        <p:grpSp>
          <p:nvGrpSpPr>
            <p:cNvPr id="11" name="Group 10">
              <a:extLst>
                <a:ext uri="{FF2B5EF4-FFF2-40B4-BE49-F238E27FC236}">
                  <a16:creationId xmlns:a16="http://schemas.microsoft.com/office/drawing/2014/main" id="{2C40CDEB-0658-F407-A251-F7589DDB3468}"/>
                </a:ext>
              </a:extLst>
            </p:cNvPr>
            <p:cNvGrpSpPr/>
            <p:nvPr/>
          </p:nvGrpSpPr>
          <p:grpSpPr>
            <a:xfrm>
              <a:off x="3765133" y="110522"/>
              <a:ext cx="7700791" cy="5942564"/>
              <a:chOff x="4880472" y="497255"/>
              <a:chExt cx="7700791" cy="5942564"/>
            </a:xfrm>
          </p:grpSpPr>
          <p:graphicFrame>
            <p:nvGraphicFramePr>
              <p:cNvPr id="4" name="Diagram 3">
                <a:extLst>
                  <a:ext uri="{FF2B5EF4-FFF2-40B4-BE49-F238E27FC236}">
                    <a16:creationId xmlns:a16="http://schemas.microsoft.com/office/drawing/2014/main" id="{E9E36842-DDE7-3EFC-A0CC-B48BA8F5B309}"/>
                  </a:ext>
                </a:extLst>
              </p:cNvPr>
              <p:cNvGraphicFramePr/>
              <p:nvPr>
                <p:extLst>
                  <p:ext uri="{D42A27DB-BD31-4B8C-83A1-F6EECF244321}">
                    <p14:modId xmlns:p14="http://schemas.microsoft.com/office/powerpoint/2010/main" val="4262542322"/>
                  </p:ext>
                </p:extLst>
              </p:nvPr>
            </p:nvGraphicFramePr>
            <p:xfrm>
              <a:off x="4880472" y="1243928"/>
              <a:ext cx="7700791" cy="5195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a:extLst>
                  <a:ext uri="{FF2B5EF4-FFF2-40B4-BE49-F238E27FC236}">
                    <a16:creationId xmlns:a16="http://schemas.microsoft.com/office/drawing/2014/main" id="{86199C55-1C9C-7C18-188E-89296B673658}"/>
                  </a:ext>
                </a:extLst>
              </p:cNvPr>
              <p:cNvSpPr/>
              <p:nvPr/>
            </p:nvSpPr>
            <p:spPr>
              <a:xfrm>
                <a:off x="6741139" y="497255"/>
                <a:ext cx="2401677" cy="2214391"/>
              </a:xfrm>
              <a:prstGeom prst="ellipse">
                <a:avLst/>
              </a:prstGeom>
              <a:solidFill>
                <a:srgbClr val="00AD00"/>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Rounded MT Bold" panose="020F0704030504030204" pitchFamily="34" charset="0"/>
                  </a:rPr>
                  <a:t>Their Mission</a:t>
                </a:r>
              </a:p>
            </p:txBody>
          </p:sp>
          <p:sp>
            <p:nvSpPr>
              <p:cNvPr id="10" name="TextBox 9">
                <a:extLst>
                  <a:ext uri="{FF2B5EF4-FFF2-40B4-BE49-F238E27FC236}">
                    <a16:creationId xmlns:a16="http://schemas.microsoft.com/office/drawing/2014/main" id="{542A2E83-F2E4-B81A-90A6-E5871D4352EA}"/>
                  </a:ext>
                </a:extLst>
              </p:cNvPr>
              <p:cNvSpPr txBox="1"/>
              <p:nvPr/>
            </p:nvSpPr>
            <p:spPr>
              <a:xfrm>
                <a:off x="7965000" y="2208334"/>
                <a:ext cx="3922005" cy="2954655"/>
              </a:xfrm>
              <a:prstGeom prst="rect">
                <a:avLst/>
              </a:prstGeom>
              <a:noFill/>
            </p:spPr>
            <p:txBody>
              <a:bodyPr wrap="square" rtlCol="0">
                <a:spAutoFit/>
              </a:bodyPr>
              <a:lstStyle/>
              <a:p>
                <a:pPr algn="ctr"/>
                <a:r>
                  <a:rPr lang="en-GB" sz="2800" i="0" dirty="0">
                    <a:solidFill>
                      <a:srgbClr val="FFFFFF"/>
                    </a:solidFill>
                    <a:effectLst/>
                    <a:latin typeface="Arial Rounded MT Bold" panose="020F0704030504030204" pitchFamily="34" charset="0"/>
                  </a:rPr>
                  <a:t>To help </a:t>
                </a:r>
              </a:p>
              <a:p>
                <a:pPr algn="ctr"/>
                <a:r>
                  <a:rPr lang="en-GB" sz="2800" i="0" dirty="0">
                    <a:solidFill>
                      <a:srgbClr val="FFFFFF"/>
                    </a:solidFill>
                    <a:effectLst/>
                    <a:latin typeface="Arial Rounded MT Bold" panose="020F0704030504030204" pitchFamily="34" charset="0"/>
                  </a:rPr>
                  <a:t>veterinary workers to improve the health and wellbeing of animals, people and the environment.</a:t>
                </a:r>
                <a:endParaRPr lang="en-GB" sz="2800" dirty="0">
                  <a:solidFill>
                    <a:schemeClr val="tx1"/>
                  </a:solidFill>
                </a:endParaRPr>
              </a:p>
              <a:p>
                <a:endParaRPr lang="en-GB" dirty="0"/>
              </a:p>
            </p:txBody>
          </p:sp>
        </p:grpSp>
        <p:sp>
          <p:nvSpPr>
            <p:cNvPr id="18" name="Oval 17">
              <a:extLst>
                <a:ext uri="{FF2B5EF4-FFF2-40B4-BE49-F238E27FC236}">
                  <a16:creationId xmlns:a16="http://schemas.microsoft.com/office/drawing/2014/main" id="{BF5DB0AE-DD58-2EEF-A0C0-844869769532}"/>
                </a:ext>
              </a:extLst>
            </p:cNvPr>
            <p:cNvSpPr/>
            <p:nvPr/>
          </p:nvSpPr>
          <p:spPr>
            <a:xfrm>
              <a:off x="2767976" y="2641681"/>
              <a:ext cx="4323464" cy="4105797"/>
            </a:xfrm>
            <a:prstGeom prst="ellipse">
              <a:avLst/>
            </a:prstGeom>
            <a:blipFill dpi="0" rotWithShape="1">
              <a:blip r:embed="rId9" cstate="screen">
                <a:extLst>
                  <a:ext uri="{28A0092B-C50C-407E-A947-70E740481C1C}">
                    <a14:useLocalDpi xmlns:a14="http://schemas.microsoft.com/office/drawing/2010/main"/>
                  </a:ext>
                </a:extLst>
              </a:blip>
              <a:srcRect/>
              <a:stretch>
                <a:fillRect l="3000" t="1000" r="2000" b="2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grpSp>
    </p:spTree>
    <p:extLst>
      <p:ext uri="{BB962C8B-B14F-4D97-AF65-F5344CB8AC3E}">
        <p14:creationId xmlns:p14="http://schemas.microsoft.com/office/powerpoint/2010/main" val="308894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323122" y="1547762"/>
            <a:ext cx="4027353" cy="3762474"/>
          </a:xfrm>
        </p:spPr>
        <p:txBody>
          <a:bodyPr>
            <a:normAutofit/>
          </a:bodyPr>
          <a:lstStyle/>
          <a:p>
            <a:r>
              <a:rPr lang="en-GB" b="1" dirty="0"/>
              <a:t>They live out their mission by working to achieve these six goals…</a:t>
            </a:r>
          </a:p>
        </p:txBody>
      </p:sp>
      <p:pic>
        <p:nvPicPr>
          <p:cNvPr id="32" name="Picture 31" descr="A circle with text and icons&#10;&#10;AI-generated content may be incorrect.">
            <a:extLst>
              <a:ext uri="{FF2B5EF4-FFF2-40B4-BE49-F238E27FC236}">
                <a16:creationId xmlns:a16="http://schemas.microsoft.com/office/drawing/2014/main" id="{BAB73804-2779-3B85-A486-396149310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11" y="1022910"/>
            <a:ext cx="5116979" cy="5116979"/>
          </a:xfrm>
          <a:prstGeom prst="rect">
            <a:avLst/>
          </a:prstGeom>
        </p:spPr>
      </p:pic>
    </p:spTree>
    <p:extLst>
      <p:ext uri="{BB962C8B-B14F-4D97-AF65-F5344CB8AC3E}">
        <p14:creationId xmlns:p14="http://schemas.microsoft.com/office/powerpoint/2010/main" val="1589768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C5647994-A054-A02B-4F61-07C211D3789C}"/>
              </a:ext>
            </a:extLst>
          </p:cNvPr>
          <p:cNvSpPr/>
          <p:nvPr/>
        </p:nvSpPr>
        <p:spPr>
          <a:xfrm>
            <a:off x="9495277" y="4254120"/>
            <a:ext cx="2529444" cy="2408217"/>
          </a:xfrm>
          <a:prstGeom prst="ellipse">
            <a:avLst/>
          </a:prstGeom>
          <a:solidFill>
            <a:schemeClr val="accent6">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1" name="Diagram 20">
            <a:extLst>
              <a:ext uri="{FF2B5EF4-FFF2-40B4-BE49-F238E27FC236}">
                <a16:creationId xmlns:a16="http://schemas.microsoft.com/office/drawing/2014/main" id="{976A6C84-74E2-9F60-A80D-A71A7D2C976A}"/>
              </a:ext>
            </a:extLst>
          </p:cNvPr>
          <p:cNvGraphicFramePr/>
          <p:nvPr>
            <p:extLst>
              <p:ext uri="{D42A27DB-BD31-4B8C-83A1-F6EECF244321}">
                <p14:modId xmlns:p14="http://schemas.microsoft.com/office/powerpoint/2010/main" val="198076101"/>
              </p:ext>
            </p:extLst>
          </p:nvPr>
        </p:nvGraphicFramePr>
        <p:xfrm>
          <a:off x="4068644" y="1576414"/>
          <a:ext cx="7123475" cy="4773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092057" y="1184011"/>
            <a:ext cx="9823940" cy="893519"/>
          </a:xfrm>
        </p:spPr>
        <p:txBody>
          <a:bodyPr>
            <a:normAutofit/>
          </a:bodyPr>
          <a:lstStyle/>
          <a:p>
            <a:r>
              <a:rPr lang="en-GB" b="1" dirty="0"/>
              <a:t>Case study: </a:t>
            </a:r>
            <a:r>
              <a:rPr lang="en-GB" dirty="0"/>
              <a:t>Ark Veterinary Surgery</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223377" y="2047126"/>
            <a:ext cx="5548518" cy="3831942"/>
          </a:xfrm>
        </p:spPr>
        <p:txBody>
          <a:bodyPr>
            <a:normAutofit/>
          </a:bodyPr>
          <a:lstStyle/>
          <a:p>
            <a:pPr marL="0" indent="0">
              <a:buNone/>
            </a:pPr>
            <a:r>
              <a:rPr lang="en-GB" sz="2400" dirty="0"/>
              <a:t>Ark are a great example of how Vet Sustain supports vets in caring for both the environment and the natural world!</a:t>
            </a:r>
          </a:p>
        </p:txBody>
      </p:sp>
      <p:sp>
        <p:nvSpPr>
          <p:cNvPr id="26" name="TextBox 25">
            <a:extLst>
              <a:ext uri="{FF2B5EF4-FFF2-40B4-BE49-F238E27FC236}">
                <a16:creationId xmlns:a16="http://schemas.microsoft.com/office/drawing/2014/main" id="{7E6F1E06-24B0-223F-6AEA-AA6F1F00F9A2}"/>
              </a:ext>
            </a:extLst>
          </p:cNvPr>
          <p:cNvSpPr txBox="1"/>
          <p:nvPr/>
        </p:nvSpPr>
        <p:spPr>
          <a:xfrm>
            <a:off x="9784878" y="4785757"/>
            <a:ext cx="2026637" cy="1631216"/>
          </a:xfrm>
          <a:prstGeom prst="rect">
            <a:avLst/>
          </a:prstGeom>
          <a:noFill/>
        </p:spPr>
        <p:txBody>
          <a:bodyPr wrap="square" rtlCol="0">
            <a:spAutoFit/>
          </a:bodyPr>
          <a:lstStyle/>
          <a:p>
            <a:pPr algn="ctr"/>
            <a:r>
              <a:rPr lang="en-GB" sz="2000" dirty="0"/>
              <a:t>      Use of water   </a:t>
            </a:r>
          </a:p>
          <a:p>
            <a:pPr algn="ctr"/>
            <a:r>
              <a:rPr lang="en-GB" sz="2000" dirty="0"/>
              <a:t> distillers instead of single use plastic bottles</a:t>
            </a:r>
          </a:p>
        </p:txBody>
      </p:sp>
      <p:sp>
        <p:nvSpPr>
          <p:cNvPr id="30" name="Oval 29">
            <a:extLst>
              <a:ext uri="{FF2B5EF4-FFF2-40B4-BE49-F238E27FC236}">
                <a16:creationId xmlns:a16="http://schemas.microsoft.com/office/drawing/2014/main" id="{1C29206C-0A56-8991-CD80-51358B199B9C}"/>
              </a:ext>
            </a:extLst>
          </p:cNvPr>
          <p:cNvSpPr/>
          <p:nvPr/>
        </p:nvSpPr>
        <p:spPr>
          <a:xfrm>
            <a:off x="3591196" y="3193148"/>
            <a:ext cx="2529444" cy="2408217"/>
          </a:xfrm>
          <a:prstGeom prst="ellipse">
            <a:avLst/>
          </a:prstGeom>
          <a:solidFill>
            <a:schemeClr val="accent5">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A8FCCE28-AA9D-0E41-A296-9525463B4FCB}"/>
              </a:ext>
            </a:extLst>
          </p:cNvPr>
          <p:cNvSpPr txBox="1"/>
          <p:nvPr/>
        </p:nvSpPr>
        <p:spPr>
          <a:xfrm>
            <a:off x="3736634" y="3707719"/>
            <a:ext cx="2253401" cy="1631216"/>
          </a:xfrm>
          <a:prstGeom prst="rect">
            <a:avLst/>
          </a:prstGeom>
          <a:noFill/>
        </p:spPr>
        <p:txBody>
          <a:bodyPr wrap="square" rtlCol="0">
            <a:spAutoFit/>
          </a:bodyPr>
          <a:lstStyle/>
          <a:p>
            <a:pPr algn="ctr"/>
            <a:r>
              <a:rPr lang="en-GB" sz="2000" dirty="0"/>
              <a:t>Reminders to turn off switches whilst not in use to reduce electricity usage</a:t>
            </a:r>
          </a:p>
        </p:txBody>
      </p:sp>
      <p:sp>
        <p:nvSpPr>
          <p:cNvPr id="20" name="Oval 19">
            <a:extLst>
              <a:ext uri="{FF2B5EF4-FFF2-40B4-BE49-F238E27FC236}">
                <a16:creationId xmlns:a16="http://schemas.microsoft.com/office/drawing/2014/main" id="{815E693E-42FF-7AC1-1736-939D0F7B7A38}"/>
              </a:ext>
            </a:extLst>
          </p:cNvPr>
          <p:cNvSpPr/>
          <p:nvPr/>
        </p:nvSpPr>
        <p:spPr>
          <a:xfrm>
            <a:off x="719182" y="3423915"/>
            <a:ext cx="3217628" cy="3131264"/>
          </a:xfrm>
          <a:prstGeom prst="ellipse">
            <a:avLst/>
          </a:prstGeom>
          <a:blipFill dpi="0" rotWithShape="1">
            <a:blip r:embed="rId8" cstate="screen">
              <a:extLst>
                <a:ext uri="{28A0092B-C50C-407E-A947-70E740481C1C}">
                  <a14:useLocalDpi xmlns:a14="http://schemas.microsoft.com/office/drawing/2010/main"/>
                </a:ext>
              </a:extLst>
            </a:blip>
            <a:srcRect/>
            <a:stretch>
              <a:fillRect l="2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grpSp>
        <p:nvGrpSpPr>
          <p:cNvPr id="37" name="Group 36">
            <a:extLst>
              <a:ext uri="{FF2B5EF4-FFF2-40B4-BE49-F238E27FC236}">
                <a16:creationId xmlns:a16="http://schemas.microsoft.com/office/drawing/2014/main" id="{9D1DC393-CF3F-6CB2-B16B-166149489AE8}"/>
              </a:ext>
            </a:extLst>
          </p:cNvPr>
          <p:cNvGrpSpPr/>
          <p:nvPr/>
        </p:nvGrpSpPr>
        <p:grpSpPr>
          <a:xfrm>
            <a:off x="199730" y="291148"/>
            <a:ext cx="10406569" cy="1072154"/>
            <a:chOff x="199730" y="291148"/>
            <a:chExt cx="10406569" cy="1072154"/>
          </a:xfrm>
        </p:grpSpPr>
        <p:sp>
          <p:nvSpPr>
            <p:cNvPr id="34" name="Rectangle: Rounded Corners 33">
              <a:extLst>
                <a:ext uri="{FF2B5EF4-FFF2-40B4-BE49-F238E27FC236}">
                  <a16:creationId xmlns:a16="http://schemas.microsoft.com/office/drawing/2014/main" id="{5731AABD-6FA6-0593-7E4C-24B19B65BD63}"/>
                </a:ext>
              </a:extLst>
            </p:cNvPr>
            <p:cNvSpPr/>
            <p:nvPr/>
          </p:nvSpPr>
          <p:spPr>
            <a:xfrm>
              <a:off x="199730" y="291148"/>
              <a:ext cx="10406569" cy="925073"/>
            </a:xfrm>
            <a:prstGeom prst="roundRect">
              <a:avLst/>
            </a:prstGeom>
            <a:solidFill>
              <a:srgbClr val="003473"/>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itle 5">
              <a:extLst>
                <a:ext uri="{FF2B5EF4-FFF2-40B4-BE49-F238E27FC236}">
                  <a16:creationId xmlns:a16="http://schemas.microsoft.com/office/drawing/2014/main" id="{FC74BA4D-0C6C-2A27-2DA6-41D8E2B9353B}"/>
                </a:ext>
              </a:extLst>
            </p:cNvPr>
            <p:cNvSpPr txBox="1">
              <a:spLocks/>
            </p:cNvSpPr>
            <p:nvPr/>
          </p:nvSpPr>
          <p:spPr>
            <a:xfrm>
              <a:off x="362230" y="462273"/>
              <a:ext cx="10244069" cy="901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r>
                <a:rPr lang="en-GB" sz="2400" dirty="0">
                  <a:solidFill>
                    <a:schemeClr val="bg1"/>
                  </a:solidFill>
                </a:rPr>
                <a:t>Here’s how one vet practice uses the 6Ws to make </a:t>
              </a:r>
              <a:r>
                <a:rPr lang="en-GB" sz="2400" dirty="0">
                  <a:solidFill>
                    <a:schemeClr val="bg1"/>
                  </a:solidFill>
                  <a:latin typeface="Arial Rounded MT Bold" panose="020F0704030504030204" pitchFamily="34" charset="0"/>
                </a:rPr>
                <a:t>improve the health and wellbeing of animals, people and the environment…</a:t>
              </a:r>
              <a:br>
                <a:rPr lang="en-GB" sz="2400" dirty="0">
                  <a:solidFill>
                    <a:schemeClr val="bg1"/>
                  </a:solidFill>
                </a:rPr>
              </a:br>
              <a:endParaRPr lang="en-GB" sz="2400" dirty="0">
                <a:solidFill>
                  <a:schemeClr val="bg1"/>
                </a:solidFill>
              </a:endParaRPr>
            </a:p>
          </p:txBody>
        </p:sp>
      </p:grpSp>
      <p:pic>
        <p:nvPicPr>
          <p:cNvPr id="38" name="Picture 37" descr="A circle with text and icons&#10;&#10;AI-generated content may be incorrect.">
            <a:extLst>
              <a:ext uri="{FF2B5EF4-FFF2-40B4-BE49-F238E27FC236}">
                <a16:creationId xmlns:a16="http://schemas.microsoft.com/office/drawing/2014/main" id="{3C3E5D76-0D7C-EDDA-6FE2-2C7FE3499AEE}"/>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759999" y="3529649"/>
            <a:ext cx="1210962" cy="1225587"/>
          </a:xfrm>
          <a:prstGeom prst="rect">
            <a:avLst/>
          </a:prstGeom>
        </p:spPr>
      </p:pic>
      <p:pic>
        <p:nvPicPr>
          <p:cNvPr id="39" name="Picture 38" descr="A circle with text and icons&#10;&#10;AI-generated content may be incorrect.">
            <a:extLst>
              <a:ext uri="{FF2B5EF4-FFF2-40B4-BE49-F238E27FC236}">
                <a16:creationId xmlns:a16="http://schemas.microsoft.com/office/drawing/2014/main" id="{98B39229-12F7-B123-6D1C-CBE30175036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236042" y="4919373"/>
            <a:ext cx="1359243" cy="1243499"/>
          </a:xfrm>
          <a:prstGeom prst="rect">
            <a:avLst/>
          </a:prstGeom>
        </p:spPr>
      </p:pic>
    </p:spTree>
    <p:extLst>
      <p:ext uri="{BB962C8B-B14F-4D97-AF65-F5344CB8AC3E}">
        <p14:creationId xmlns:p14="http://schemas.microsoft.com/office/powerpoint/2010/main" val="2752032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1863694-CB20-ADB5-0231-B551FC3FA06B}"/>
              </a:ext>
            </a:extLst>
          </p:cNvPr>
          <p:cNvSpPr/>
          <p:nvPr/>
        </p:nvSpPr>
        <p:spPr>
          <a:xfrm>
            <a:off x="5963438" y="1256892"/>
            <a:ext cx="1985609" cy="1950612"/>
          </a:xfrm>
          <a:prstGeom prst="ellipse">
            <a:avLst/>
          </a:prstGeom>
          <a:solidFill>
            <a:schemeClr val="accent5">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D0EE6C7E-1153-AAF3-D246-33F7DC1861EA}"/>
              </a:ext>
            </a:extLst>
          </p:cNvPr>
          <p:cNvSpPr txBox="1"/>
          <p:nvPr/>
        </p:nvSpPr>
        <p:spPr>
          <a:xfrm>
            <a:off x="6171507" y="1657622"/>
            <a:ext cx="1710903" cy="1015663"/>
          </a:xfrm>
          <a:prstGeom prst="rect">
            <a:avLst/>
          </a:prstGeom>
          <a:noFill/>
        </p:spPr>
        <p:txBody>
          <a:bodyPr wrap="square" rtlCol="0">
            <a:spAutoFit/>
          </a:bodyPr>
          <a:lstStyle/>
          <a:p>
            <a:pPr algn="ctr"/>
            <a:r>
              <a:rPr lang="en-GB" sz="2000" dirty="0"/>
              <a:t>Greater recycling opportunities</a:t>
            </a:r>
          </a:p>
        </p:txBody>
      </p:sp>
      <p:sp>
        <p:nvSpPr>
          <p:cNvPr id="32" name="Oval 31">
            <a:extLst>
              <a:ext uri="{FF2B5EF4-FFF2-40B4-BE49-F238E27FC236}">
                <a16:creationId xmlns:a16="http://schemas.microsoft.com/office/drawing/2014/main" id="{FD895ED2-CE7C-6F94-5D2F-7CD61D19C71B}"/>
              </a:ext>
            </a:extLst>
          </p:cNvPr>
          <p:cNvSpPr/>
          <p:nvPr/>
        </p:nvSpPr>
        <p:spPr>
          <a:xfrm>
            <a:off x="8677153" y="283927"/>
            <a:ext cx="2858768" cy="2659033"/>
          </a:xfrm>
          <a:prstGeom prst="ellipse">
            <a:avLst/>
          </a:prstGeom>
          <a:solidFill>
            <a:schemeClr val="accent4">
              <a:lumMod val="40000"/>
              <a:lumOff val="6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17380DE5-1A16-FDF2-5D07-9E28456909E5}"/>
              </a:ext>
            </a:extLst>
          </p:cNvPr>
          <p:cNvSpPr txBox="1"/>
          <p:nvPr/>
        </p:nvSpPr>
        <p:spPr>
          <a:xfrm>
            <a:off x="8907813" y="615187"/>
            <a:ext cx="2471521" cy="1938992"/>
          </a:xfrm>
          <a:prstGeom prst="rect">
            <a:avLst/>
          </a:prstGeom>
          <a:noFill/>
        </p:spPr>
        <p:txBody>
          <a:bodyPr wrap="square" rtlCol="0">
            <a:spAutoFit/>
          </a:bodyPr>
          <a:lstStyle/>
          <a:p>
            <a:pPr algn="ctr"/>
            <a:r>
              <a:rPr lang="en-GB" sz="2000" dirty="0"/>
              <a:t>Creation of bee friendly gardens to grow fresh herbs for patients and flowers to attract bees and other wildlife</a:t>
            </a:r>
          </a:p>
        </p:txBody>
      </p:sp>
      <p:grpSp>
        <p:nvGrpSpPr>
          <p:cNvPr id="36" name="Group 35">
            <a:extLst>
              <a:ext uri="{FF2B5EF4-FFF2-40B4-BE49-F238E27FC236}">
                <a16:creationId xmlns:a16="http://schemas.microsoft.com/office/drawing/2014/main" id="{BA212ADC-1AB2-0EB0-466B-D8FD09447094}"/>
              </a:ext>
            </a:extLst>
          </p:cNvPr>
          <p:cNvGrpSpPr/>
          <p:nvPr/>
        </p:nvGrpSpPr>
        <p:grpSpPr>
          <a:xfrm>
            <a:off x="226587" y="196351"/>
            <a:ext cx="6168150" cy="3997964"/>
            <a:chOff x="439741" y="281639"/>
            <a:chExt cx="6168150" cy="3997964"/>
          </a:xfrm>
        </p:grpSpPr>
        <p:sp>
          <p:nvSpPr>
            <p:cNvPr id="18" name="Oval 17">
              <a:extLst>
                <a:ext uri="{FF2B5EF4-FFF2-40B4-BE49-F238E27FC236}">
                  <a16:creationId xmlns:a16="http://schemas.microsoft.com/office/drawing/2014/main" id="{7ABE129E-9AFE-263D-D6C3-A4A7D2876DF9}"/>
                </a:ext>
              </a:extLst>
            </p:cNvPr>
            <p:cNvSpPr/>
            <p:nvPr/>
          </p:nvSpPr>
          <p:spPr>
            <a:xfrm>
              <a:off x="3596891" y="281639"/>
              <a:ext cx="3011000" cy="292586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19" name="Oval 18">
              <a:extLst>
                <a:ext uri="{FF2B5EF4-FFF2-40B4-BE49-F238E27FC236}">
                  <a16:creationId xmlns:a16="http://schemas.microsoft.com/office/drawing/2014/main" id="{B5B24025-E8F3-AA12-2BAF-13642517B83E}"/>
                </a:ext>
              </a:extLst>
            </p:cNvPr>
            <p:cNvSpPr/>
            <p:nvPr/>
          </p:nvSpPr>
          <p:spPr>
            <a:xfrm>
              <a:off x="439741" y="566150"/>
              <a:ext cx="3876618" cy="3713453"/>
            </a:xfrm>
            <a:prstGeom prst="ellipse">
              <a:avLst/>
            </a:prstGeom>
            <a:blipFill dpi="0" rotWithShape="1">
              <a:blip r:embed="rId5" cstate="screen">
                <a:extLst>
                  <a:ext uri="{28A0092B-C50C-407E-A947-70E740481C1C}">
                    <a14:useLocalDpi xmlns:a14="http://schemas.microsoft.com/office/drawing/2010/main"/>
                  </a:ext>
                </a:extLst>
              </a:blip>
              <a:srcRect/>
              <a:stretch>
                <a:fillRect l="3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10" name="Oval 9">
              <a:extLst>
                <a:ext uri="{FF2B5EF4-FFF2-40B4-BE49-F238E27FC236}">
                  <a16:creationId xmlns:a16="http://schemas.microsoft.com/office/drawing/2014/main" id="{8BF3EDB6-E374-1331-5FA7-00696D08827E}"/>
                </a:ext>
              </a:extLst>
            </p:cNvPr>
            <p:cNvSpPr/>
            <p:nvPr/>
          </p:nvSpPr>
          <p:spPr>
            <a:xfrm>
              <a:off x="1011229" y="651327"/>
              <a:ext cx="454691" cy="4544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dirty="0"/>
            </a:p>
          </p:txBody>
        </p:sp>
        <p:sp>
          <p:nvSpPr>
            <p:cNvPr id="11" name="Oval 10">
              <a:extLst>
                <a:ext uri="{FF2B5EF4-FFF2-40B4-BE49-F238E27FC236}">
                  <a16:creationId xmlns:a16="http://schemas.microsoft.com/office/drawing/2014/main" id="{1719B6E7-C592-C347-C074-10C1C801370C}"/>
                </a:ext>
              </a:extLst>
            </p:cNvPr>
            <p:cNvSpPr/>
            <p:nvPr/>
          </p:nvSpPr>
          <p:spPr>
            <a:xfrm>
              <a:off x="6278567" y="1853004"/>
              <a:ext cx="329324" cy="3293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dirty="0"/>
            </a:p>
          </p:txBody>
        </p:sp>
        <p:sp>
          <p:nvSpPr>
            <p:cNvPr id="12" name="Oval 11">
              <a:extLst>
                <a:ext uri="{FF2B5EF4-FFF2-40B4-BE49-F238E27FC236}">
                  <a16:creationId xmlns:a16="http://schemas.microsoft.com/office/drawing/2014/main" id="{220FAA13-935A-C901-4DA5-3519BEA196E6}"/>
                </a:ext>
              </a:extLst>
            </p:cNvPr>
            <p:cNvSpPr/>
            <p:nvPr/>
          </p:nvSpPr>
          <p:spPr>
            <a:xfrm>
              <a:off x="3854702" y="2422876"/>
              <a:ext cx="329324" cy="32936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dirty="0"/>
            </a:p>
          </p:txBody>
        </p:sp>
        <p:sp>
          <p:nvSpPr>
            <p:cNvPr id="14" name="Oval 13">
              <a:extLst>
                <a:ext uri="{FF2B5EF4-FFF2-40B4-BE49-F238E27FC236}">
                  <a16:creationId xmlns:a16="http://schemas.microsoft.com/office/drawing/2014/main" id="{71732834-C38F-6078-6AAB-DF9964DF50E4}"/>
                </a:ext>
              </a:extLst>
            </p:cNvPr>
            <p:cNvSpPr/>
            <p:nvPr/>
          </p:nvSpPr>
          <p:spPr>
            <a:xfrm>
              <a:off x="917531" y="3587965"/>
              <a:ext cx="454691" cy="4544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dirty="0"/>
            </a:p>
          </p:txBody>
        </p:sp>
        <p:sp>
          <p:nvSpPr>
            <p:cNvPr id="15" name="Oval 14">
              <a:extLst>
                <a:ext uri="{FF2B5EF4-FFF2-40B4-BE49-F238E27FC236}">
                  <a16:creationId xmlns:a16="http://schemas.microsoft.com/office/drawing/2014/main" id="{C75E25CF-CEF3-CCDC-054A-52CB4CDAA258}"/>
                </a:ext>
              </a:extLst>
            </p:cNvPr>
            <p:cNvSpPr/>
            <p:nvPr/>
          </p:nvSpPr>
          <p:spPr>
            <a:xfrm>
              <a:off x="4033336" y="549177"/>
              <a:ext cx="329324" cy="32936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16" name="Oval 15">
              <a:extLst>
                <a:ext uri="{FF2B5EF4-FFF2-40B4-BE49-F238E27FC236}">
                  <a16:creationId xmlns:a16="http://schemas.microsoft.com/office/drawing/2014/main" id="{9F33A000-D6C8-EDED-1873-11FD89E71995}"/>
                </a:ext>
              </a:extLst>
            </p:cNvPr>
            <p:cNvSpPr/>
            <p:nvPr/>
          </p:nvSpPr>
          <p:spPr>
            <a:xfrm>
              <a:off x="3690040" y="3587965"/>
              <a:ext cx="329324" cy="329362"/>
            </a:xfrm>
            <a:prstGeom prst="ellipse">
              <a:avLst/>
            </a:prstGeom>
            <a:solidFill>
              <a:srgbClr val="7B267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grpSp>
      <p:sp>
        <p:nvSpPr>
          <p:cNvPr id="22" name="Oval 21">
            <a:extLst>
              <a:ext uri="{FF2B5EF4-FFF2-40B4-BE49-F238E27FC236}">
                <a16:creationId xmlns:a16="http://schemas.microsoft.com/office/drawing/2014/main" id="{F528151E-2857-CD2C-7CF8-B5CBCE18EAA7}"/>
              </a:ext>
            </a:extLst>
          </p:cNvPr>
          <p:cNvSpPr/>
          <p:nvPr/>
        </p:nvSpPr>
        <p:spPr>
          <a:xfrm>
            <a:off x="9143180" y="2521616"/>
            <a:ext cx="2808992" cy="2791422"/>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24" name="Oval 23">
            <a:extLst>
              <a:ext uri="{FF2B5EF4-FFF2-40B4-BE49-F238E27FC236}">
                <a16:creationId xmlns:a16="http://schemas.microsoft.com/office/drawing/2014/main" id="{37E59428-207B-2D48-F1C2-77F96239B9A0}"/>
              </a:ext>
            </a:extLst>
          </p:cNvPr>
          <p:cNvSpPr/>
          <p:nvPr/>
        </p:nvSpPr>
        <p:spPr>
          <a:xfrm>
            <a:off x="6743815" y="4042389"/>
            <a:ext cx="2672033" cy="2659034"/>
          </a:xfrm>
          <a:prstGeom prst="ellipse">
            <a:avLst/>
          </a:prstGeom>
          <a:blipFill dpi="0" rotWithShape="1">
            <a:blip r:embed="rId7" cstate="screen">
              <a:extLst>
                <a:ext uri="{28A0092B-C50C-407E-A947-70E740481C1C}">
                  <a14:useLocalDpi xmlns:a14="http://schemas.microsoft.com/office/drawing/2010/main"/>
                </a:ext>
              </a:extLst>
            </a:blip>
            <a:srcRect/>
            <a:stretch>
              <a:fillRect l="2000"/>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25" name="Oval 24">
            <a:extLst>
              <a:ext uri="{FF2B5EF4-FFF2-40B4-BE49-F238E27FC236}">
                <a16:creationId xmlns:a16="http://schemas.microsoft.com/office/drawing/2014/main" id="{FF91005F-859D-50E3-755A-BCC3CC7FF017}"/>
              </a:ext>
            </a:extLst>
          </p:cNvPr>
          <p:cNvSpPr/>
          <p:nvPr/>
        </p:nvSpPr>
        <p:spPr>
          <a:xfrm>
            <a:off x="9143180" y="4690315"/>
            <a:ext cx="1992641" cy="1922876"/>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sp>
        <p:nvSpPr>
          <p:cNvPr id="26" name="Oval 25">
            <a:extLst>
              <a:ext uri="{FF2B5EF4-FFF2-40B4-BE49-F238E27FC236}">
                <a16:creationId xmlns:a16="http://schemas.microsoft.com/office/drawing/2014/main" id="{9E934522-7612-DB10-5CCE-BC85D5BE46C1}"/>
              </a:ext>
            </a:extLst>
          </p:cNvPr>
          <p:cNvSpPr/>
          <p:nvPr/>
        </p:nvSpPr>
        <p:spPr>
          <a:xfrm>
            <a:off x="7261461" y="3917327"/>
            <a:ext cx="454691" cy="454424"/>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dirty="0"/>
          </a:p>
        </p:txBody>
      </p:sp>
      <p:sp>
        <p:nvSpPr>
          <p:cNvPr id="27" name="Oval 26">
            <a:extLst>
              <a:ext uri="{FF2B5EF4-FFF2-40B4-BE49-F238E27FC236}">
                <a16:creationId xmlns:a16="http://schemas.microsoft.com/office/drawing/2014/main" id="{4417A32A-B41B-5317-64ED-9C0862893AA1}"/>
              </a:ext>
            </a:extLst>
          </p:cNvPr>
          <p:cNvSpPr/>
          <p:nvPr/>
        </p:nvSpPr>
        <p:spPr>
          <a:xfrm>
            <a:off x="9086524" y="4280834"/>
            <a:ext cx="329324" cy="32936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dirty="0"/>
          </a:p>
        </p:txBody>
      </p:sp>
      <p:sp>
        <p:nvSpPr>
          <p:cNvPr id="28" name="Oval 27">
            <a:extLst>
              <a:ext uri="{FF2B5EF4-FFF2-40B4-BE49-F238E27FC236}">
                <a16:creationId xmlns:a16="http://schemas.microsoft.com/office/drawing/2014/main" id="{D6C7F59E-9C17-1333-2CE3-0B89EC325650}"/>
              </a:ext>
            </a:extLst>
          </p:cNvPr>
          <p:cNvSpPr/>
          <p:nvPr/>
        </p:nvSpPr>
        <p:spPr>
          <a:xfrm>
            <a:off x="8883257" y="5913967"/>
            <a:ext cx="454691" cy="45442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dirty="0"/>
          </a:p>
        </p:txBody>
      </p:sp>
      <p:sp>
        <p:nvSpPr>
          <p:cNvPr id="29" name="Oval 28">
            <a:extLst>
              <a:ext uri="{FF2B5EF4-FFF2-40B4-BE49-F238E27FC236}">
                <a16:creationId xmlns:a16="http://schemas.microsoft.com/office/drawing/2014/main" id="{B39E6073-5EF6-EF3F-ED37-9F01CF3B6537}"/>
              </a:ext>
            </a:extLst>
          </p:cNvPr>
          <p:cNvSpPr/>
          <p:nvPr/>
        </p:nvSpPr>
        <p:spPr>
          <a:xfrm>
            <a:off x="10806497" y="2878142"/>
            <a:ext cx="329324" cy="329362"/>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GB" dirty="0"/>
          </a:p>
        </p:txBody>
      </p:sp>
      <p:sp>
        <p:nvSpPr>
          <p:cNvPr id="30" name="Oval 29">
            <a:extLst>
              <a:ext uri="{FF2B5EF4-FFF2-40B4-BE49-F238E27FC236}">
                <a16:creationId xmlns:a16="http://schemas.microsoft.com/office/drawing/2014/main" id="{BFD57F6A-0F62-D7B3-5F8D-A9FA9C87FE2F}"/>
              </a:ext>
            </a:extLst>
          </p:cNvPr>
          <p:cNvSpPr/>
          <p:nvPr/>
        </p:nvSpPr>
        <p:spPr>
          <a:xfrm>
            <a:off x="11050010" y="5504883"/>
            <a:ext cx="329324" cy="329362"/>
          </a:xfrm>
          <a:prstGeom prst="ellipse">
            <a:avLst/>
          </a:prstGeom>
          <a:solidFill>
            <a:srgbClr val="7B267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sp>
        <p:nvSpPr>
          <p:cNvPr id="31" name="Oval 30">
            <a:extLst>
              <a:ext uri="{FF2B5EF4-FFF2-40B4-BE49-F238E27FC236}">
                <a16:creationId xmlns:a16="http://schemas.microsoft.com/office/drawing/2014/main" id="{F01F136B-E513-4707-A8F0-D056B2FD82BE}"/>
              </a:ext>
            </a:extLst>
          </p:cNvPr>
          <p:cNvSpPr/>
          <p:nvPr/>
        </p:nvSpPr>
        <p:spPr>
          <a:xfrm>
            <a:off x="9660822" y="2752238"/>
            <a:ext cx="329324" cy="329362"/>
          </a:xfrm>
          <a:prstGeom prst="ellipse">
            <a:avLst/>
          </a:prstGeom>
          <a:solidFill>
            <a:srgbClr val="7B2672"/>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dirty="0"/>
          </a:p>
        </p:txBody>
      </p:sp>
      <p:grpSp>
        <p:nvGrpSpPr>
          <p:cNvPr id="40" name="Group 39">
            <a:extLst>
              <a:ext uri="{FF2B5EF4-FFF2-40B4-BE49-F238E27FC236}">
                <a16:creationId xmlns:a16="http://schemas.microsoft.com/office/drawing/2014/main" id="{C8755D64-4A6C-E9E0-3C39-F4CE78D8725D}"/>
              </a:ext>
            </a:extLst>
          </p:cNvPr>
          <p:cNvGrpSpPr/>
          <p:nvPr/>
        </p:nvGrpSpPr>
        <p:grpSpPr>
          <a:xfrm>
            <a:off x="1491099" y="4801714"/>
            <a:ext cx="2099366" cy="1941616"/>
            <a:chOff x="251948" y="4916384"/>
            <a:chExt cx="2099366" cy="1941616"/>
          </a:xfrm>
        </p:grpSpPr>
        <p:sp>
          <p:nvSpPr>
            <p:cNvPr id="38" name="Oval 37">
              <a:extLst>
                <a:ext uri="{FF2B5EF4-FFF2-40B4-BE49-F238E27FC236}">
                  <a16:creationId xmlns:a16="http://schemas.microsoft.com/office/drawing/2014/main" id="{5C7700C1-5A58-E387-14FD-948D6332A106}"/>
                </a:ext>
              </a:extLst>
            </p:cNvPr>
            <p:cNvSpPr/>
            <p:nvPr/>
          </p:nvSpPr>
          <p:spPr>
            <a:xfrm>
              <a:off x="251948" y="4916384"/>
              <a:ext cx="2099366" cy="1941616"/>
            </a:xfrm>
            <a:prstGeom prst="ellipse">
              <a:avLst/>
            </a:prstGeom>
            <a:solidFill>
              <a:schemeClr val="accent6">
                <a:lumMod val="20000"/>
                <a:lumOff val="80000"/>
              </a:scheme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A21C3BD5-74B9-49AA-B35C-F4B3A76C86F0}"/>
                </a:ext>
              </a:extLst>
            </p:cNvPr>
            <p:cNvSpPr txBox="1"/>
            <p:nvPr/>
          </p:nvSpPr>
          <p:spPr>
            <a:xfrm>
              <a:off x="278481" y="5167496"/>
              <a:ext cx="2046300" cy="1631216"/>
            </a:xfrm>
            <a:prstGeom prst="rect">
              <a:avLst/>
            </a:prstGeom>
            <a:noFill/>
          </p:spPr>
          <p:txBody>
            <a:bodyPr wrap="square" rtlCol="0">
              <a:spAutoFit/>
            </a:bodyPr>
            <a:lstStyle/>
            <a:p>
              <a:pPr algn="ctr"/>
              <a:r>
                <a:rPr lang="en-GB" sz="2000" dirty="0"/>
                <a:t>Switching to more environmentally friendly cat </a:t>
              </a:r>
            </a:p>
            <a:p>
              <a:pPr algn="ctr"/>
              <a:r>
                <a:rPr lang="en-GB" sz="2000" dirty="0"/>
                <a:t>litter</a:t>
              </a:r>
            </a:p>
          </p:txBody>
        </p:sp>
      </p:grpSp>
      <p:sp>
        <p:nvSpPr>
          <p:cNvPr id="37" name="Oval 36">
            <a:extLst>
              <a:ext uri="{FF2B5EF4-FFF2-40B4-BE49-F238E27FC236}">
                <a16:creationId xmlns:a16="http://schemas.microsoft.com/office/drawing/2014/main" id="{CFBD45CF-C43F-3B5E-ED7C-AA2806C979F1}"/>
              </a:ext>
            </a:extLst>
          </p:cNvPr>
          <p:cNvSpPr/>
          <p:nvPr/>
        </p:nvSpPr>
        <p:spPr>
          <a:xfrm>
            <a:off x="3294125" y="3641415"/>
            <a:ext cx="2935950" cy="2766320"/>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Rounded MT Bold" panose="020F0704030504030204" pitchFamily="34" charset="0"/>
            </a:endParaRPr>
          </a:p>
        </p:txBody>
      </p:sp>
      <p:pic>
        <p:nvPicPr>
          <p:cNvPr id="41" name="Picture 40" descr="A circle with text and icons&#10;&#10;AI-generated content may be incorrect.">
            <a:extLst>
              <a:ext uri="{FF2B5EF4-FFF2-40B4-BE49-F238E27FC236}">
                <a16:creationId xmlns:a16="http://schemas.microsoft.com/office/drawing/2014/main" id="{4CE94E91-B021-35FD-9585-7E4D4E64A56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5358452" y="2435081"/>
            <a:ext cx="1235676" cy="1322173"/>
          </a:xfrm>
          <a:prstGeom prst="rect">
            <a:avLst/>
          </a:prstGeom>
        </p:spPr>
      </p:pic>
      <p:grpSp>
        <p:nvGrpSpPr>
          <p:cNvPr id="42" name="Group 41">
            <a:extLst>
              <a:ext uri="{FF2B5EF4-FFF2-40B4-BE49-F238E27FC236}">
                <a16:creationId xmlns:a16="http://schemas.microsoft.com/office/drawing/2014/main" id="{49D49BA8-818C-89CC-6792-8D39DCCEE6A8}"/>
              </a:ext>
            </a:extLst>
          </p:cNvPr>
          <p:cNvGrpSpPr/>
          <p:nvPr/>
        </p:nvGrpSpPr>
        <p:grpSpPr>
          <a:xfrm>
            <a:off x="7574499" y="2674656"/>
            <a:ext cx="1702534" cy="1546518"/>
            <a:chOff x="4351890" y="3946896"/>
            <a:chExt cx="1702534" cy="1546518"/>
          </a:xfrm>
        </p:grpSpPr>
        <p:pic>
          <p:nvPicPr>
            <p:cNvPr id="43" name="Picture 42" descr="A circle with text and icons&#10;&#10;AI-generated content may be incorrect.">
              <a:extLst>
                <a:ext uri="{FF2B5EF4-FFF2-40B4-BE49-F238E27FC236}">
                  <a16:creationId xmlns:a16="http://schemas.microsoft.com/office/drawing/2014/main" id="{A344C6EC-9FC2-5C15-468D-ADFE7366BCCE}"/>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4818747" y="4208311"/>
              <a:ext cx="1235677" cy="1285103"/>
            </a:xfrm>
            <a:prstGeom prst="rect">
              <a:avLst/>
            </a:prstGeom>
          </p:spPr>
        </p:pic>
        <p:sp>
          <p:nvSpPr>
            <p:cNvPr id="44" name="Rectangle 43">
              <a:extLst>
                <a:ext uri="{FF2B5EF4-FFF2-40B4-BE49-F238E27FC236}">
                  <a16:creationId xmlns:a16="http://schemas.microsoft.com/office/drawing/2014/main" id="{389E5FBA-D998-BF95-AA77-7777B3ABF0C0}"/>
                </a:ext>
              </a:extLst>
            </p:cNvPr>
            <p:cNvSpPr/>
            <p:nvPr/>
          </p:nvSpPr>
          <p:spPr>
            <a:xfrm>
              <a:off x="4351890" y="3946896"/>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20028678"/>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A12F49E-F632-7EFB-39B5-797922752692}"/>
              </a:ext>
            </a:extLst>
          </p:cNvPr>
          <p:cNvSpPr/>
          <p:nvPr/>
        </p:nvSpPr>
        <p:spPr>
          <a:xfrm>
            <a:off x="6203903" y="1985212"/>
            <a:ext cx="4407949" cy="4073736"/>
          </a:xfrm>
          <a:prstGeom prst="roundRect">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highlight>
                  <a:srgbClr val="FFFF00"/>
                </a:highlight>
              </a:rPr>
              <a:t>Like the example on the previous two slides, feel free to insert information and images of your own practice and provide examples of how you use the 6Ws!</a:t>
            </a:r>
          </a:p>
        </p:txBody>
      </p:sp>
      <p:sp>
        <p:nvSpPr>
          <p:cNvPr id="6" name="Title 5">
            <a:extLst>
              <a:ext uri="{FF2B5EF4-FFF2-40B4-BE49-F238E27FC236}">
                <a16:creationId xmlns:a16="http://schemas.microsoft.com/office/drawing/2014/main" id="{7AD8C727-0FA7-90DE-AF3C-4FAC9D3B4880}"/>
              </a:ext>
            </a:extLst>
          </p:cNvPr>
          <p:cNvSpPr>
            <a:spLocks noGrp="1"/>
          </p:cNvSpPr>
          <p:nvPr>
            <p:ph type="title"/>
          </p:nvPr>
        </p:nvSpPr>
        <p:spPr>
          <a:xfrm>
            <a:off x="1125414" y="840259"/>
            <a:ext cx="9823940" cy="1445741"/>
          </a:xfrm>
        </p:spPr>
        <p:txBody>
          <a:bodyPr>
            <a:normAutofit fontScale="90000"/>
          </a:bodyPr>
          <a:lstStyle/>
          <a:p>
            <a:r>
              <a:rPr lang="en-GB" sz="3100" dirty="0"/>
              <a:t>Here’s how my practice use the 6Ws to make </a:t>
            </a:r>
            <a:r>
              <a:rPr lang="en-GB" sz="3100" i="0" dirty="0">
                <a:effectLst/>
                <a:latin typeface="Arial Rounded MT Bold" panose="020F0704030504030204" pitchFamily="34" charset="0"/>
              </a:rPr>
              <a:t>positive change!</a:t>
            </a:r>
            <a:br>
              <a:rPr lang="en-GB" sz="4400" dirty="0">
                <a:solidFill>
                  <a:schemeClr val="tx1"/>
                </a:solidFill>
              </a:rPr>
            </a:br>
            <a:endParaRPr lang="en-GB" dirty="0"/>
          </a:p>
        </p:txBody>
      </p:sp>
      <p:pic>
        <p:nvPicPr>
          <p:cNvPr id="8" name="Picture 7" descr="A circle with text and icons&#10;&#10;AI-generated content may be incorrect.">
            <a:extLst>
              <a:ext uri="{FF2B5EF4-FFF2-40B4-BE49-F238E27FC236}">
                <a16:creationId xmlns:a16="http://schemas.microsoft.com/office/drawing/2014/main" id="{0314D43C-3497-E048-0FB4-BA550F955C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5414" y="4448614"/>
            <a:ext cx="1210962" cy="1225587"/>
          </a:xfrm>
          <a:prstGeom prst="rect">
            <a:avLst/>
          </a:prstGeom>
        </p:spPr>
      </p:pic>
      <p:pic>
        <p:nvPicPr>
          <p:cNvPr id="11" name="Picture 10" descr="A circle with text and icons&#10;&#10;AI-generated content may be incorrect.">
            <a:extLst>
              <a:ext uri="{FF2B5EF4-FFF2-40B4-BE49-F238E27FC236}">
                <a16:creationId xmlns:a16="http://schemas.microsoft.com/office/drawing/2014/main" id="{18956646-C46B-695E-D5BA-B268E62168B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79752" y="2905265"/>
            <a:ext cx="1235676" cy="1322173"/>
          </a:xfrm>
          <a:prstGeom prst="rect">
            <a:avLst/>
          </a:prstGeom>
        </p:spPr>
      </p:pic>
      <p:pic>
        <p:nvPicPr>
          <p:cNvPr id="13" name="Picture 12" descr="A circle with text and icons&#10;&#10;AI-generated content may be incorrect.">
            <a:extLst>
              <a:ext uri="{FF2B5EF4-FFF2-40B4-BE49-F238E27FC236}">
                <a16:creationId xmlns:a16="http://schemas.microsoft.com/office/drawing/2014/main" id="{4E72EE79-7262-8695-4166-29CD00A8614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571731" y="4373447"/>
            <a:ext cx="1359243" cy="1243499"/>
          </a:xfrm>
          <a:prstGeom prst="rect">
            <a:avLst/>
          </a:prstGeom>
        </p:spPr>
      </p:pic>
      <p:grpSp>
        <p:nvGrpSpPr>
          <p:cNvPr id="15" name="Group 14">
            <a:extLst>
              <a:ext uri="{FF2B5EF4-FFF2-40B4-BE49-F238E27FC236}">
                <a16:creationId xmlns:a16="http://schemas.microsoft.com/office/drawing/2014/main" id="{DA3B04BD-0184-5681-1412-4173A5D44A25}"/>
              </a:ext>
            </a:extLst>
          </p:cNvPr>
          <p:cNvGrpSpPr/>
          <p:nvPr/>
        </p:nvGrpSpPr>
        <p:grpSpPr>
          <a:xfrm>
            <a:off x="963354" y="2905265"/>
            <a:ext cx="1685921" cy="1514090"/>
            <a:chOff x="5850925" y="4326075"/>
            <a:chExt cx="1685921" cy="1514090"/>
          </a:xfrm>
        </p:grpSpPr>
        <p:pic>
          <p:nvPicPr>
            <p:cNvPr id="7" name="Picture 6" descr="A circle with text and icons&#10;&#10;AI-generated content may be incorrect.">
              <a:extLst>
                <a:ext uri="{FF2B5EF4-FFF2-40B4-BE49-F238E27FC236}">
                  <a16:creationId xmlns:a16="http://schemas.microsoft.com/office/drawing/2014/main" id="{308D77A4-E763-8FB8-C331-CCB0FBB2026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850925" y="4326075"/>
              <a:ext cx="1359244" cy="1335399"/>
            </a:xfrm>
            <a:prstGeom prst="rect">
              <a:avLst/>
            </a:prstGeom>
          </p:spPr>
        </p:pic>
        <p:sp>
          <p:nvSpPr>
            <p:cNvPr id="14" name="Rectangle 13">
              <a:extLst>
                <a:ext uri="{FF2B5EF4-FFF2-40B4-BE49-F238E27FC236}">
                  <a16:creationId xmlns:a16="http://schemas.microsoft.com/office/drawing/2014/main" id="{F2F02927-0BF7-FCC0-97AD-211A1E4AC54B}"/>
                </a:ext>
              </a:extLst>
            </p:cNvPr>
            <p:cNvSpPr/>
            <p:nvPr/>
          </p:nvSpPr>
          <p:spPr>
            <a:xfrm>
              <a:off x="6906650" y="5482782"/>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5906BDCF-8115-1CA6-0B85-E56010BD90B8}"/>
              </a:ext>
            </a:extLst>
          </p:cNvPr>
          <p:cNvGrpSpPr/>
          <p:nvPr/>
        </p:nvGrpSpPr>
        <p:grpSpPr>
          <a:xfrm>
            <a:off x="3721613" y="4154103"/>
            <a:ext cx="1702534" cy="1546518"/>
            <a:chOff x="4351890" y="3946896"/>
            <a:chExt cx="1702534" cy="1546518"/>
          </a:xfrm>
        </p:grpSpPr>
        <p:pic>
          <p:nvPicPr>
            <p:cNvPr id="12" name="Picture 11" descr="A circle with text and icons&#10;&#10;AI-generated content may be incorrect.">
              <a:extLst>
                <a:ext uri="{FF2B5EF4-FFF2-40B4-BE49-F238E27FC236}">
                  <a16:creationId xmlns:a16="http://schemas.microsoft.com/office/drawing/2014/main" id="{02F0A638-5A72-C5F7-9009-941E18C3478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18747" y="4208311"/>
              <a:ext cx="1235677" cy="1285103"/>
            </a:xfrm>
            <a:prstGeom prst="rect">
              <a:avLst/>
            </a:prstGeom>
          </p:spPr>
        </p:pic>
        <p:sp>
          <p:nvSpPr>
            <p:cNvPr id="16" name="Rectangle 15">
              <a:extLst>
                <a:ext uri="{FF2B5EF4-FFF2-40B4-BE49-F238E27FC236}">
                  <a16:creationId xmlns:a16="http://schemas.microsoft.com/office/drawing/2014/main" id="{BFFAC303-FFDB-C368-0793-849EC084AD29}"/>
                </a:ext>
              </a:extLst>
            </p:cNvPr>
            <p:cNvSpPr/>
            <p:nvPr/>
          </p:nvSpPr>
          <p:spPr>
            <a:xfrm>
              <a:off x="4351890" y="3946896"/>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E8E82974-1E16-A37E-0AAB-4AB40DB3CE45}"/>
              </a:ext>
            </a:extLst>
          </p:cNvPr>
          <p:cNvGrpSpPr/>
          <p:nvPr/>
        </p:nvGrpSpPr>
        <p:grpSpPr>
          <a:xfrm>
            <a:off x="4178722" y="2644327"/>
            <a:ext cx="1528763" cy="1583112"/>
            <a:chOff x="5535825" y="2676691"/>
            <a:chExt cx="1528763" cy="1583112"/>
          </a:xfrm>
        </p:grpSpPr>
        <p:pic>
          <p:nvPicPr>
            <p:cNvPr id="10" name="Picture 9" descr="A circle with text and icons&#10;&#10;AI-generated content may be incorrect.">
              <a:extLst>
                <a:ext uri="{FF2B5EF4-FFF2-40B4-BE49-F238E27FC236}">
                  <a16:creationId xmlns:a16="http://schemas.microsoft.com/office/drawing/2014/main" id="{38EC9200-E961-D2D3-F4B4-110AF3E5FC6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5535825" y="2937629"/>
              <a:ext cx="1235676" cy="1322174"/>
            </a:xfrm>
            <a:prstGeom prst="rect">
              <a:avLst/>
            </a:prstGeom>
          </p:spPr>
        </p:pic>
        <p:sp>
          <p:nvSpPr>
            <p:cNvPr id="18" name="Rectangle 17">
              <a:extLst>
                <a:ext uri="{FF2B5EF4-FFF2-40B4-BE49-F238E27FC236}">
                  <a16:creationId xmlns:a16="http://schemas.microsoft.com/office/drawing/2014/main" id="{6B6800C5-C599-1AE4-7B4E-49CADA3C2F0B}"/>
                </a:ext>
              </a:extLst>
            </p:cNvPr>
            <p:cNvSpPr/>
            <p:nvPr/>
          </p:nvSpPr>
          <p:spPr>
            <a:xfrm>
              <a:off x="6434392" y="2676691"/>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9604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D8C727-0FA7-90DE-AF3C-4FAC9D3B4880}"/>
              </a:ext>
            </a:extLst>
          </p:cNvPr>
          <p:cNvSpPr>
            <a:spLocks noGrp="1"/>
          </p:cNvSpPr>
          <p:nvPr>
            <p:ph type="title"/>
          </p:nvPr>
        </p:nvSpPr>
        <p:spPr>
          <a:xfrm>
            <a:off x="1103609" y="1614526"/>
            <a:ext cx="3556821" cy="4135502"/>
          </a:xfrm>
        </p:spPr>
        <p:txBody>
          <a:bodyPr>
            <a:noAutofit/>
          </a:bodyPr>
          <a:lstStyle/>
          <a:p>
            <a:pPr algn="ctr"/>
            <a:br>
              <a:rPr lang="en-GB" sz="3200" dirty="0"/>
            </a:br>
            <a:br>
              <a:rPr lang="en-GB" sz="3200" dirty="0"/>
            </a:br>
            <a:r>
              <a:rPr lang="en-GB" sz="3200" dirty="0"/>
              <a:t>Let’s look at how we can use the 6Ws and make the world a healthier and happier place for both humans and animals. </a:t>
            </a:r>
            <a:br>
              <a:rPr lang="en-GB" sz="3200" dirty="0"/>
            </a:br>
            <a:br>
              <a:rPr lang="en-GB" sz="3200" dirty="0"/>
            </a:br>
            <a:br>
              <a:rPr lang="en-GB" dirty="0">
                <a:solidFill>
                  <a:schemeClr val="tx1"/>
                </a:solidFill>
              </a:rPr>
            </a:br>
            <a:endParaRPr lang="en-GB" dirty="0"/>
          </a:p>
        </p:txBody>
      </p:sp>
      <p:pic>
        <p:nvPicPr>
          <p:cNvPr id="28" name="Graphic 27" descr="Rectangle speech bubble">
            <a:extLst>
              <a:ext uri="{FF2B5EF4-FFF2-40B4-BE49-F238E27FC236}">
                <a16:creationId xmlns:a16="http://schemas.microsoft.com/office/drawing/2014/main" id="{4040232F-9F9D-B5EB-5779-C55231175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35324" flipH="1">
            <a:off x="4907131" y="385355"/>
            <a:ext cx="5996857" cy="4101527"/>
          </a:xfrm>
          <a:prstGeom prst="rect">
            <a:avLst/>
          </a:prstGeom>
        </p:spPr>
      </p:pic>
      <p:pic>
        <p:nvPicPr>
          <p:cNvPr id="30" name="Picture 29" descr="Young school girl hands on chin">
            <a:extLst>
              <a:ext uri="{FF2B5EF4-FFF2-40B4-BE49-F238E27FC236}">
                <a16:creationId xmlns:a16="http://schemas.microsoft.com/office/drawing/2014/main" id="{6347E317-11D9-1781-76D4-0B95CF0CF66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54392" y="2375065"/>
            <a:ext cx="3337608" cy="4482935"/>
          </a:xfrm>
          <a:prstGeom prst="rect">
            <a:avLst/>
          </a:prstGeom>
        </p:spPr>
      </p:pic>
      <p:sp>
        <p:nvSpPr>
          <p:cNvPr id="32" name="Title 5">
            <a:extLst>
              <a:ext uri="{FF2B5EF4-FFF2-40B4-BE49-F238E27FC236}">
                <a16:creationId xmlns:a16="http://schemas.microsoft.com/office/drawing/2014/main" id="{9DBD811E-F30D-3064-9B29-F196CA21E26E}"/>
              </a:ext>
            </a:extLst>
          </p:cNvPr>
          <p:cNvSpPr txBox="1">
            <a:spLocks/>
          </p:cNvSpPr>
          <p:nvPr/>
        </p:nvSpPr>
        <p:spPr>
          <a:xfrm rot="21151319">
            <a:off x="5172210" y="998493"/>
            <a:ext cx="5158247" cy="17641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algn="ctr"/>
            <a:endParaRPr lang="en-GB" sz="3600" b="1" dirty="0">
              <a:solidFill>
                <a:srgbClr val="22BFF0"/>
              </a:solidFill>
              <a:latin typeface="Dreaming Outloud Pro" panose="020F0502020204030204" pitchFamily="66" charset="0"/>
              <a:cs typeface="Dreaming Outloud Pro" panose="020F0502020204030204" pitchFamily="66" charset="0"/>
            </a:endParaRPr>
          </a:p>
          <a:p>
            <a:pPr algn="ctr"/>
            <a:r>
              <a:rPr lang="en-GB" sz="3600" b="1" dirty="0">
                <a:solidFill>
                  <a:srgbClr val="22BFF0"/>
                </a:solidFill>
                <a:latin typeface="Dreaming Outloud Pro" panose="020F0502020204030204" pitchFamily="66" charset="0"/>
                <a:cs typeface="Dreaming Outloud Pro" panose="020F0502020204030204" pitchFamily="66" charset="0"/>
              </a:rPr>
              <a:t>Can you think of any ways you can follow the 6Ws?</a:t>
            </a:r>
            <a:endParaRPr lang="en-GB" sz="4800" b="1" dirty="0">
              <a:solidFill>
                <a:srgbClr val="22BFF0"/>
              </a:solidFill>
              <a:latin typeface="Bradley Hand ITC" panose="03070402050302030203" pitchFamily="66" charset="0"/>
            </a:endParaRPr>
          </a:p>
        </p:txBody>
      </p:sp>
    </p:spTree>
    <p:extLst>
      <p:ext uri="{BB962C8B-B14F-4D97-AF65-F5344CB8AC3E}">
        <p14:creationId xmlns:p14="http://schemas.microsoft.com/office/powerpoint/2010/main" val="17187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D61F4-AB3A-5DC7-02E6-5808DD7281B8}"/>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45AEA1D-6869-4B22-66CD-427E2BDC8333}"/>
              </a:ext>
            </a:extLst>
          </p:cNvPr>
          <p:cNvGrpSpPr/>
          <p:nvPr/>
        </p:nvGrpSpPr>
        <p:grpSpPr>
          <a:xfrm>
            <a:off x="370600" y="2307227"/>
            <a:ext cx="3552266" cy="1213125"/>
            <a:chOff x="-286969" y="553033"/>
            <a:chExt cx="6086454" cy="1138197"/>
          </a:xfrm>
        </p:grpSpPr>
        <p:sp>
          <p:nvSpPr>
            <p:cNvPr id="17" name="Rectangle: Rounded Corners 16">
              <a:extLst>
                <a:ext uri="{FF2B5EF4-FFF2-40B4-BE49-F238E27FC236}">
                  <a16:creationId xmlns:a16="http://schemas.microsoft.com/office/drawing/2014/main" id="{2E159D2C-99F4-98D7-0373-8C845606A10C}"/>
                </a:ext>
              </a:extLst>
            </p:cNvPr>
            <p:cNvSpPr/>
            <p:nvPr/>
          </p:nvSpPr>
          <p:spPr>
            <a:xfrm>
              <a:off x="-286969" y="553033"/>
              <a:ext cx="6086454" cy="953493"/>
            </a:xfrm>
            <a:prstGeom prst="roundRect">
              <a:avLst/>
            </a:prstGeom>
            <a:solidFill>
              <a:srgbClr val="761F6F"/>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19" name="TextBox 18">
              <a:extLst>
                <a:ext uri="{FF2B5EF4-FFF2-40B4-BE49-F238E27FC236}">
                  <a16:creationId xmlns:a16="http://schemas.microsoft.com/office/drawing/2014/main" id="{D13FDAC3-391F-9139-DF74-8AD9BD9373A1}"/>
                </a:ext>
              </a:extLst>
            </p:cNvPr>
            <p:cNvSpPr txBox="1"/>
            <p:nvPr/>
          </p:nvSpPr>
          <p:spPr>
            <a:xfrm>
              <a:off x="-75059" y="717108"/>
              <a:ext cx="5803468" cy="974122"/>
            </a:xfrm>
            <a:prstGeom prst="rect">
              <a:avLst/>
            </a:prstGeom>
            <a:noFill/>
          </p:spPr>
          <p:txBody>
            <a:bodyPr wrap="square" rtlCol="0">
              <a:spAutoFit/>
            </a:bodyPr>
            <a:lstStyle/>
            <a:p>
              <a:pPr algn="ctr"/>
              <a:r>
                <a:rPr lang="en-GB" sz="2400" b="1" dirty="0">
                  <a:solidFill>
                    <a:schemeClr val="bg1"/>
                  </a:solidFill>
                </a:rPr>
                <a:t>Plant bee-friendly flowers</a:t>
              </a:r>
              <a:r>
                <a:rPr lang="en-GB" sz="2400" dirty="0">
                  <a:solidFill>
                    <a:schemeClr val="bg1"/>
                  </a:solidFill>
                </a:rPr>
                <a:t> </a:t>
              </a:r>
            </a:p>
          </p:txBody>
        </p:sp>
      </p:grpSp>
      <p:sp>
        <p:nvSpPr>
          <p:cNvPr id="4" name="Oval 3">
            <a:extLst>
              <a:ext uri="{FF2B5EF4-FFF2-40B4-BE49-F238E27FC236}">
                <a16:creationId xmlns:a16="http://schemas.microsoft.com/office/drawing/2014/main" id="{9101FD1F-382B-027B-91AB-7E4645D28950}"/>
              </a:ext>
            </a:extLst>
          </p:cNvPr>
          <p:cNvSpPr/>
          <p:nvPr/>
        </p:nvSpPr>
        <p:spPr>
          <a:xfrm>
            <a:off x="777854" y="227026"/>
            <a:ext cx="2552484" cy="2262067"/>
          </a:xfrm>
          <a:prstGeom prst="ellipse">
            <a:avLst/>
          </a:prstGeom>
          <a:blipFill>
            <a:blip r:embed="rId3" cstate="screen">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5" name="Group 24">
            <a:extLst>
              <a:ext uri="{FF2B5EF4-FFF2-40B4-BE49-F238E27FC236}">
                <a16:creationId xmlns:a16="http://schemas.microsoft.com/office/drawing/2014/main" id="{795CE1A2-089C-59C3-2950-F099090B459B}"/>
              </a:ext>
            </a:extLst>
          </p:cNvPr>
          <p:cNvGrpSpPr/>
          <p:nvPr/>
        </p:nvGrpSpPr>
        <p:grpSpPr>
          <a:xfrm>
            <a:off x="4319867" y="2322393"/>
            <a:ext cx="3552266" cy="1016262"/>
            <a:chOff x="-286969" y="553032"/>
            <a:chExt cx="6086453" cy="953493"/>
          </a:xfrm>
        </p:grpSpPr>
        <p:sp>
          <p:nvSpPr>
            <p:cNvPr id="27" name="Rectangle: Rounded Corners 26">
              <a:extLst>
                <a:ext uri="{FF2B5EF4-FFF2-40B4-BE49-F238E27FC236}">
                  <a16:creationId xmlns:a16="http://schemas.microsoft.com/office/drawing/2014/main" id="{A98305C4-464A-CE42-4F2C-47B0F70876E0}"/>
                </a:ext>
              </a:extLst>
            </p:cNvPr>
            <p:cNvSpPr/>
            <p:nvPr/>
          </p:nvSpPr>
          <p:spPr>
            <a:xfrm>
              <a:off x="-286969" y="553032"/>
              <a:ext cx="6086453" cy="953493"/>
            </a:xfrm>
            <a:prstGeom prst="roundRect">
              <a:avLst/>
            </a:prstGeom>
            <a:solidFill>
              <a:srgbClr val="E73081"/>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28" name="TextBox 27">
              <a:extLst>
                <a:ext uri="{FF2B5EF4-FFF2-40B4-BE49-F238E27FC236}">
                  <a16:creationId xmlns:a16="http://schemas.microsoft.com/office/drawing/2014/main" id="{DC39C3CF-EFA7-5CAD-3EBB-96E3A6CE65B0}"/>
                </a:ext>
              </a:extLst>
            </p:cNvPr>
            <p:cNvSpPr txBox="1"/>
            <p:nvPr/>
          </p:nvSpPr>
          <p:spPr>
            <a:xfrm>
              <a:off x="-75059" y="717108"/>
              <a:ext cx="5803468" cy="779671"/>
            </a:xfrm>
            <a:prstGeom prst="rect">
              <a:avLst/>
            </a:prstGeom>
            <a:noFill/>
          </p:spPr>
          <p:txBody>
            <a:bodyPr wrap="square" rtlCol="0">
              <a:spAutoFit/>
            </a:bodyPr>
            <a:lstStyle/>
            <a:p>
              <a:pPr algn="ctr"/>
              <a:r>
                <a:rPr lang="en-GB" sz="2400" b="1" dirty="0">
                  <a:solidFill>
                    <a:schemeClr val="bg1"/>
                  </a:solidFill>
                </a:rPr>
                <a:t>Take your dog for a walk</a:t>
              </a:r>
              <a:endParaRPr lang="en-GB" sz="2400" dirty="0">
                <a:solidFill>
                  <a:schemeClr val="bg1"/>
                </a:solidFill>
              </a:endParaRPr>
            </a:p>
          </p:txBody>
        </p:sp>
      </p:grpSp>
      <p:sp>
        <p:nvSpPr>
          <p:cNvPr id="30" name="Rectangle: Rounded Corners 29">
            <a:extLst>
              <a:ext uri="{FF2B5EF4-FFF2-40B4-BE49-F238E27FC236}">
                <a16:creationId xmlns:a16="http://schemas.microsoft.com/office/drawing/2014/main" id="{4C1AA73C-A146-0A4C-DA57-1166E3934826}"/>
              </a:ext>
            </a:extLst>
          </p:cNvPr>
          <p:cNvSpPr/>
          <p:nvPr/>
        </p:nvSpPr>
        <p:spPr>
          <a:xfrm>
            <a:off x="8312624" y="2280416"/>
            <a:ext cx="3552266" cy="1016262"/>
          </a:xfrm>
          <a:prstGeom prst="roundRect">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33" name="TextBox 32">
            <a:extLst>
              <a:ext uri="{FF2B5EF4-FFF2-40B4-BE49-F238E27FC236}">
                <a16:creationId xmlns:a16="http://schemas.microsoft.com/office/drawing/2014/main" id="{267B000F-CE0E-9B23-AF99-2AB900889C5E}"/>
              </a:ext>
            </a:extLst>
          </p:cNvPr>
          <p:cNvSpPr txBox="1"/>
          <p:nvPr/>
        </p:nvSpPr>
        <p:spPr>
          <a:xfrm>
            <a:off x="8434294" y="2596322"/>
            <a:ext cx="3387106" cy="461665"/>
          </a:xfrm>
          <a:prstGeom prst="rect">
            <a:avLst/>
          </a:prstGeom>
          <a:noFill/>
        </p:spPr>
        <p:txBody>
          <a:bodyPr wrap="square" rtlCol="0">
            <a:spAutoFit/>
          </a:bodyPr>
          <a:lstStyle/>
          <a:p>
            <a:pPr algn="ctr"/>
            <a:r>
              <a:rPr lang="en-GB" sz="2400" b="1" dirty="0">
                <a:solidFill>
                  <a:schemeClr val="bg1"/>
                </a:solidFill>
              </a:rPr>
              <a:t>Play outside</a:t>
            </a:r>
            <a:endParaRPr lang="en-GB" sz="2400" dirty="0">
              <a:solidFill>
                <a:schemeClr val="bg1"/>
              </a:solidFill>
            </a:endParaRPr>
          </a:p>
        </p:txBody>
      </p:sp>
      <p:sp>
        <p:nvSpPr>
          <p:cNvPr id="6" name="Oval 5">
            <a:extLst>
              <a:ext uri="{FF2B5EF4-FFF2-40B4-BE49-F238E27FC236}">
                <a16:creationId xmlns:a16="http://schemas.microsoft.com/office/drawing/2014/main" id="{1E38D065-A082-FF18-8E71-A57D1734AA8A}"/>
              </a:ext>
            </a:extLst>
          </p:cNvPr>
          <p:cNvSpPr/>
          <p:nvPr/>
        </p:nvSpPr>
        <p:spPr>
          <a:xfrm>
            <a:off x="4893292" y="211607"/>
            <a:ext cx="2552484" cy="2262067"/>
          </a:xfrm>
          <a:prstGeom prst="ellipse">
            <a:avLst/>
          </a:prstGeom>
          <a:blipFill>
            <a:blip r:embed="rId4" cstate="screen">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D48E3CE5-8753-3D6F-53C0-B7D10D001DAB}"/>
              </a:ext>
            </a:extLst>
          </p:cNvPr>
          <p:cNvSpPr/>
          <p:nvPr/>
        </p:nvSpPr>
        <p:spPr>
          <a:xfrm>
            <a:off x="8818706" y="255489"/>
            <a:ext cx="2552484" cy="2262067"/>
          </a:xfrm>
          <a:prstGeom prst="ellipse">
            <a:avLst/>
          </a:prstGeom>
          <a:blipFill dpi="0" rotWithShape="1">
            <a:blip r:embed="rId5" cstate="screen">
              <a:extLst>
                <a:ext uri="{28A0092B-C50C-407E-A947-70E740481C1C}">
                  <a14:useLocalDpi xmlns:a14="http://schemas.microsoft.com/office/drawing/2010/main"/>
                </a:ext>
              </a:extLst>
            </a:blip>
            <a:srcRect/>
            <a:stretch>
              <a:fillRect r="2000"/>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 33">
            <a:extLst>
              <a:ext uri="{FF2B5EF4-FFF2-40B4-BE49-F238E27FC236}">
                <a16:creationId xmlns:a16="http://schemas.microsoft.com/office/drawing/2014/main" id="{82A0B08C-D658-C8DA-A047-8776100DC55B}"/>
              </a:ext>
            </a:extLst>
          </p:cNvPr>
          <p:cNvGrpSpPr/>
          <p:nvPr/>
        </p:nvGrpSpPr>
        <p:grpSpPr>
          <a:xfrm>
            <a:off x="370600" y="5613315"/>
            <a:ext cx="3552266" cy="1016262"/>
            <a:chOff x="-286969" y="553033"/>
            <a:chExt cx="6086454" cy="953493"/>
          </a:xfrm>
        </p:grpSpPr>
        <p:sp>
          <p:nvSpPr>
            <p:cNvPr id="35" name="Rectangle: Rounded Corners 34">
              <a:extLst>
                <a:ext uri="{FF2B5EF4-FFF2-40B4-BE49-F238E27FC236}">
                  <a16:creationId xmlns:a16="http://schemas.microsoft.com/office/drawing/2014/main" id="{E51CBA00-338F-B792-6E9A-2F6B74BB9A48}"/>
                </a:ext>
              </a:extLst>
            </p:cNvPr>
            <p:cNvSpPr/>
            <p:nvPr/>
          </p:nvSpPr>
          <p:spPr>
            <a:xfrm>
              <a:off x="-286969" y="553033"/>
              <a:ext cx="6086454" cy="953493"/>
            </a:xfrm>
            <a:prstGeom prst="roundRect">
              <a:avLst/>
            </a:prstGeom>
            <a:solidFill>
              <a:srgbClr val="00AC69"/>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37" name="TextBox 36">
              <a:extLst>
                <a:ext uri="{FF2B5EF4-FFF2-40B4-BE49-F238E27FC236}">
                  <a16:creationId xmlns:a16="http://schemas.microsoft.com/office/drawing/2014/main" id="{28998883-BA7C-07A5-DAE9-BB0AD8C8F695}"/>
                </a:ext>
              </a:extLst>
            </p:cNvPr>
            <p:cNvSpPr txBox="1"/>
            <p:nvPr/>
          </p:nvSpPr>
          <p:spPr>
            <a:xfrm>
              <a:off x="-75059" y="717108"/>
              <a:ext cx="5803469" cy="779671"/>
            </a:xfrm>
            <a:prstGeom prst="rect">
              <a:avLst/>
            </a:prstGeom>
            <a:noFill/>
          </p:spPr>
          <p:txBody>
            <a:bodyPr wrap="square" rtlCol="0">
              <a:spAutoFit/>
            </a:bodyPr>
            <a:lstStyle/>
            <a:p>
              <a:pPr algn="ctr"/>
              <a:r>
                <a:rPr lang="en-GB" sz="2400" b="1" dirty="0">
                  <a:solidFill>
                    <a:schemeClr val="bg1"/>
                  </a:solidFill>
                </a:rPr>
                <a:t>Read or talk to your pet</a:t>
              </a:r>
              <a:endParaRPr lang="en-GB" sz="2400" dirty="0">
                <a:solidFill>
                  <a:schemeClr val="bg1"/>
                </a:solidFill>
              </a:endParaRPr>
            </a:p>
          </p:txBody>
        </p:sp>
      </p:grpSp>
      <p:grpSp>
        <p:nvGrpSpPr>
          <p:cNvPr id="39" name="Group 38">
            <a:extLst>
              <a:ext uri="{FF2B5EF4-FFF2-40B4-BE49-F238E27FC236}">
                <a16:creationId xmlns:a16="http://schemas.microsoft.com/office/drawing/2014/main" id="{2E6B10E0-C496-E83D-5A65-4181D36D38B7}"/>
              </a:ext>
            </a:extLst>
          </p:cNvPr>
          <p:cNvGrpSpPr/>
          <p:nvPr/>
        </p:nvGrpSpPr>
        <p:grpSpPr>
          <a:xfrm>
            <a:off x="4319867" y="5628481"/>
            <a:ext cx="3552266" cy="1016262"/>
            <a:chOff x="-286969" y="553032"/>
            <a:chExt cx="6086453" cy="953493"/>
          </a:xfrm>
          <a:solidFill>
            <a:srgbClr val="FFCA00"/>
          </a:solidFill>
        </p:grpSpPr>
        <p:sp>
          <p:nvSpPr>
            <p:cNvPr id="40" name="Rectangle: Rounded Corners 39">
              <a:extLst>
                <a:ext uri="{FF2B5EF4-FFF2-40B4-BE49-F238E27FC236}">
                  <a16:creationId xmlns:a16="http://schemas.microsoft.com/office/drawing/2014/main" id="{344C6E1F-6738-7A15-3781-418A7EBF1774}"/>
                </a:ext>
              </a:extLst>
            </p:cNvPr>
            <p:cNvSpPr/>
            <p:nvPr/>
          </p:nvSpPr>
          <p:spPr>
            <a:xfrm>
              <a:off x="-286969" y="553032"/>
              <a:ext cx="6086453" cy="953493"/>
            </a:xfrm>
            <a:prstGeom prst="roundRect">
              <a:avLst/>
            </a:prstGeom>
            <a:grp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41" name="TextBox 40">
              <a:extLst>
                <a:ext uri="{FF2B5EF4-FFF2-40B4-BE49-F238E27FC236}">
                  <a16:creationId xmlns:a16="http://schemas.microsoft.com/office/drawing/2014/main" id="{118537A4-4440-8B11-0009-9377930AC374}"/>
                </a:ext>
              </a:extLst>
            </p:cNvPr>
            <p:cNvSpPr txBox="1"/>
            <p:nvPr/>
          </p:nvSpPr>
          <p:spPr>
            <a:xfrm>
              <a:off x="-145476" y="813203"/>
              <a:ext cx="5803468" cy="433150"/>
            </a:xfrm>
            <a:prstGeom prst="rect">
              <a:avLst/>
            </a:prstGeom>
            <a:grpFill/>
          </p:spPr>
          <p:txBody>
            <a:bodyPr wrap="square" rtlCol="0">
              <a:spAutoFit/>
            </a:bodyPr>
            <a:lstStyle/>
            <a:p>
              <a:pPr algn="ctr"/>
              <a:r>
                <a:rPr lang="en-GB" sz="2400" b="1" dirty="0">
                  <a:solidFill>
                    <a:schemeClr val="bg1"/>
                  </a:solidFill>
                </a:rPr>
                <a:t>Brush your pet</a:t>
              </a:r>
              <a:endParaRPr lang="en-GB" sz="2400" dirty="0">
                <a:solidFill>
                  <a:schemeClr val="bg1"/>
                </a:solidFill>
              </a:endParaRPr>
            </a:p>
          </p:txBody>
        </p:sp>
      </p:grpSp>
      <p:sp>
        <p:nvSpPr>
          <p:cNvPr id="42" name="Rectangle: Rounded Corners 41">
            <a:extLst>
              <a:ext uri="{FF2B5EF4-FFF2-40B4-BE49-F238E27FC236}">
                <a16:creationId xmlns:a16="http://schemas.microsoft.com/office/drawing/2014/main" id="{7475C4E3-7ADB-282F-C0DF-78862D52B5B3}"/>
              </a:ext>
            </a:extLst>
          </p:cNvPr>
          <p:cNvSpPr/>
          <p:nvPr/>
        </p:nvSpPr>
        <p:spPr>
          <a:xfrm>
            <a:off x="8312624" y="5586504"/>
            <a:ext cx="3552266" cy="1016262"/>
          </a:xfrm>
          <a:prstGeom prst="roundRect">
            <a:avLst/>
          </a:prstGeom>
          <a:solidFill>
            <a:srgbClr val="003473"/>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43" name="TextBox 42">
            <a:extLst>
              <a:ext uri="{FF2B5EF4-FFF2-40B4-BE49-F238E27FC236}">
                <a16:creationId xmlns:a16="http://schemas.microsoft.com/office/drawing/2014/main" id="{FB72F5D5-172E-2E36-AE79-8437FBE6D1B7}"/>
              </a:ext>
            </a:extLst>
          </p:cNvPr>
          <p:cNvSpPr txBox="1"/>
          <p:nvPr/>
        </p:nvSpPr>
        <p:spPr>
          <a:xfrm>
            <a:off x="8280522" y="5761263"/>
            <a:ext cx="3611822" cy="830997"/>
          </a:xfrm>
          <a:prstGeom prst="rect">
            <a:avLst/>
          </a:prstGeom>
          <a:noFill/>
        </p:spPr>
        <p:txBody>
          <a:bodyPr wrap="square" rtlCol="0">
            <a:spAutoFit/>
          </a:bodyPr>
          <a:lstStyle/>
          <a:p>
            <a:pPr algn="ctr"/>
            <a:r>
              <a:rPr lang="en-GB" sz="2400" b="1" dirty="0">
                <a:solidFill>
                  <a:schemeClr val="bg1"/>
                </a:solidFill>
              </a:rPr>
              <a:t>Remind your grown-ups to pick up dog poo</a:t>
            </a:r>
            <a:endParaRPr lang="en-GB" sz="2400" dirty="0">
              <a:solidFill>
                <a:schemeClr val="bg1"/>
              </a:solidFill>
            </a:endParaRPr>
          </a:p>
        </p:txBody>
      </p:sp>
      <p:sp>
        <p:nvSpPr>
          <p:cNvPr id="13" name="Oval 12">
            <a:extLst>
              <a:ext uri="{FF2B5EF4-FFF2-40B4-BE49-F238E27FC236}">
                <a16:creationId xmlns:a16="http://schemas.microsoft.com/office/drawing/2014/main" id="{23772481-CCC9-FAE1-FEC5-BDB7D232288F}"/>
              </a:ext>
            </a:extLst>
          </p:cNvPr>
          <p:cNvSpPr/>
          <p:nvPr/>
        </p:nvSpPr>
        <p:spPr>
          <a:xfrm>
            <a:off x="8867532" y="3502872"/>
            <a:ext cx="2552484" cy="2262067"/>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3CD1792-2889-CC19-8A5C-6E5E98A97A70}"/>
              </a:ext>
            </a:extLst>
          </p:cNvPr>
          <p:cNvSpPr/>
          <p:nvPr/>
        </p:nvSpPr>
        <p:spPr>
          <a:xfrm>
            <a:off x="815474" y="3580093"/>
            <a:ext cx="2552484" cy="2262067"/>
          </a:xfrm>
          <a:prstGeom prst="ellipse">
            <a:avLst/>
          </a:prstGeom>
          <a:blipFill>
            <a:blip r:embed="rId7" cstate="screen">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 name="Group 14">
            <a:extLst>
              <a:ext uri="{FF2B5EF4-FFF2-40B4-BE49-F238E27FC236}">
                <a16:creationId xmlns:a16="http://schemas.microsoft.com/office/drawing/2014/main" id="{3AC04A10-945F-3EEC-94C6-D89626581D20}"/>
              </a:ext>
            </a:extLst>
          </p:cNvPr>
          <p:cNvGrpSpPr/>
          <p:nvPr/>
        </p:nvGrpSpPr>
        <p:grpSpPr>
          <a:xfrm>
            <a:off x="4841503" y="3580093"/>
            <a:ext cx="2562915" cy="2262067"/>
            <a:chOff x="5252127" y="3760691"/>
            <a:chExt cx="2562915" cy="2262067"/>
          </a:xfrm>
        </p:grpSpPr>
        <p:sp>
          <p:nvSpPr>
            <p:cNvPr id="14" name="Oval 13">
              <a:extLst>
                <a:ext uri="{FF2B5EF4-FFF2-40B4-BE49-F238E27FC236}">
                  <a16:creationId xmlns:a16="http://schemas.microsoft.com/office/drawing/2014/main" id="{420A638E-7692-FDEA-362F-7CDF25B7EEBF}"/>
                </a:ext>
              </a:extLst>
            </p:cNvPr>
            <p:cNvSpPr/>
            <p:nvPr/>
          </p:nvSpPr>
          <p:spPr>
            <a:xfrm>
              <a:off x="5252127" y="3760691"/>
              <a:ext cx="2552484" cy="221031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D9FBDD9B-B97C-E1D0-C273-B08B83115D08}"/>
                </a:ext>
              </a:extLst>
            </p:cNvPr>
            <p:cNvSpPr/>
            <p:nvPr/>
          </p:nvSpPr>
          <p:spPr>
            <a:xfrm>
              <a:off x="5262558" y="3760691"/>
              <a:ext cx="2552484" cy="2262067"/>
            </a:xfrm>
            <a:prstGeom prst="ellipse">
              <a:avLst/>
            </a:prstGeom>
            <a:blipFill dpi="0" rotWithShape="1">
              <a:blip r:embed="rId8" cstate="screen">
                <a:extLst>
                  <a:ext uri="{28A0092B-C50C-407E-A947-70E740481C1C}">
                    <a14:useLocalDpi xmlns:a14="http://schemas.microsoft.com/office/drawing/2010/main"/>
                  </a:ext>
                </a:extLst>
              </a:blip>
              <a:srcRect/>
              <a:stretch>
                <a:fillRect t="18000" b="14000"/>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4821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A3B04BD-0184-5681-1412-4173A5D44A25}"/>
              </a:ext>
            </a:extLst>
          </p:cNvPr>
          <p:cNvGrpSpPr/>
          <p:nvPr/>
        </p:nvGrpSpPr>
        <p:grpSpPr>
          <a:xfrm>
            <a:off x="7709211" y="635322"/>
            <a:ext cx="1647593" cy="1473986"/>
            <a:chOff x="5850925" y="4326075"/>
            <a:chExt cx="1685921" cy="1514090"/>
          </a:xfrm>
        </p:grpSpPr>
        <p:pic>
          <p:nvPicPr>
            <p:cNvPr id="7" name="Picture 6" descr="A circle with text and icons&#10;&#10;AI-generated content may be incorrect.">
              <a:extLst>
                <a:ext uri="{FF2B5EF4-FFF2-40B4-BE49-F238E27FC236}">
                  <a16:creationId xmlns:a16="http://schemas.microsoft.com/office/drawing/2014/main" id="{308D77A4-E763-8FB8-C331-CCB0FBB202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50925" y="4326075"/>
              <a:ext cx="1359244" cy="1335399"/>
            </a:xfrm>
            <a:prstGeom prst="rect">
              <a:avLst/>
            </a:prstGeom>
          </p:spPr>
        </p:pic>
        <p:sp>
          <p:nvSpPr>
            <p:cNvPr id="14" name="Rectangle 13">
              <a:extLst>
                <a:ext uri="{FF2B5EF4-FFF2-40B4-BE49-F238E27FC236}">
                  <a16:creationId xmlns:a16="http://schemas.microsoft.com/office/drawing/2014/main" id="{F2F02927-0BF7-FCC0-97AD-211A1E4AC54B}"/>
                </a:ext>
              </a:extLst>
            </p:cNvPr>
            <p:cNvSpPr/>
            <p:nvPr/>
          </p:nvSpPr>
          <p:spPr>
            <a:xfrm>
              <a:off x="6906650" y="5482782"/>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E8E82974-1E16-A37E-0AAB-4AB40DB3CE45}"/>
              </a:ext>
            </a:extLst>
          </p:cNvPr>
          <p:cNvGrpSpPr/>
          <p:nvPr/>
        </p:nvGrpSpPr>
        <p:grpSpPr>
          <a:xfrm>
            <a:off x="9806679" y="1908719"/>
            <a:ext cx="1207584" cy="1541180"/>
            <a:chOff x="5535825" y="2676691"/>
            <a:chExt cx="1235676" cy="1583112"/>
          </a:xfrm>
        </p:grpSpPr>
        <p:pic>
          <p:nvPicPr>
            <p:cNvPr id="10" name="Picture 9" descr="A circle with text and icons&#10;&#10;AI-generated content may be incorrect.">
              <a:extLst>
                <a:ext uri="{FF2B5EF4-FFF2-40B4-BE49-F238E27FC236}">
                  <a16:creationId xmlns:a16="http://schemas.microsoft.com/office/drawing/2014/main" id="{38EC9200-E961-D2D3-F4B4-110AF3E5FC6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35825" y="2937629"/>
              <a:ext cx="1235676" cy="1322174"/>
            </a:xfrm>
            <a:prstGeom prst="rect">
              <a:avLst/>
            </a:prstGeom>
          </p:spPr>
        </p:pic>
        <p:sp>
          <p:nvSpPr>
            <p:cNvPr id="18" name="Rectangle 17">
              <a:extLst>
                <a:ext uri="{FF2B5EF4-FFF2-40B4-BE49-F238E27FC236}">
                  <a16:creationId xmlns:a16="http://schemas.microsoft.com/office/drawing/2014/main" id="{6B6800C5-C599-1AE4-7B4E-49CADA3C2F0B}"/>
                </a:ext>
              </a:extLst>
            </p:cNvPr>
            <p:cNvSpPr/>
            <p:nvPr/>
          </p:nvSpPr>
          <p:spPr>
            <a:xfrm>
              <a:off x="6434392" y="2676691"/>
              <a:ext cx="337109" cy="260938"/>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 name="Group 23">
            <a:extLst>
              <a:ext uri="{FF2B5EF4-FFF2-40B4-BE49-F238E27FC236}">
                <a16:creationId xmlns:a16="http://schemas.microsoft.com/office/drawing/2014/main" id="{A22A0512-2914-1178-85AB-97C5F4399E65}"/>
              </a:ext>
            </a:extLst>
          </p:cNvPr>
          <p:cNvGrpSpPr/>
          <p:nvPr/>
        </p:nvGrpSpPr>
        <p:grpSpPr>
          <a:xfrm>
            <a:off x="7401275" y="4989144"/>
            <a:ext cx="1779234" cy="1210561"/>
            <a:chOff x="9010236" y="3597443"/>
            <a:chExt cx="1820624" cy="1243499"/>
          </a:xfrm>
        </p:grpSpPr>
        <p:pic>
          <p:nvPicPr>
            <p:cNvPr id="13" name="Picture 12" descr="A circle with text and icons&#10;&#10;AI-generated content may be incorrect.">
              <a:extLst>
                <a:ext uri="{FF2B5EF4-FFF2-40B4-BE49-F238E27FC236}">
                  <a16:creationId xmlns:a16="http://schemas.microsoft.com/office/drawing/2014/main" id="{4E72EE79-7262-8695-4166-29CD00A8614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471617" y="3597443"/>
              <a:ext cx="1359243" cy="1243499"/>
            </a:xfrm>
            <a:prstGeom prst="rect">
              <a:avLst/>
            </a:prstGeom>
          </p:spPr>
        </p:pic>
        <p:sp>
          <p:nvSpPr>
            <p:cNvPr id="23" name="Rectangle 22">
              <a:extLst>
                <a:ext uri="{FF2B5EF4-FFF2-40B4-BE49-F238E27FC236}">
                  <a16:creationId xmlns:a16="http://schemas.microsoft.com/office/drawing/2014/main" id="{192EC78F-AA66-6482-D75E-252520A5906B}"/>
                </a:ext>
              </a:extLst>
            </p:cNvPr>
            <p:cNvSpPr/>
            <p:nvPr/>
          </p:nvSpPr>
          <p:spPr>
            <a:xfrm rot="1944314">
              <a:off x="9010236" y="4365468"/>
              <a:ext cx="630196" cy="357383"/>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a16="http://schemas.microsoft.com/office/drawing/2014/main" id="{5906BDCF-8115-1CA6-0B85-E56010BD90B8}"/>
              </a:ext>
            </a:extLst>
          </p:cNvPr>
          <p:cNvGrpSpPr/>
          <p:nvPr/>
        </p:nvGrpSpPr>
        <p:grpSpPr>
          <a:xfrm>
            <a:off x="9349499" y="3105279"/>
            <a:ext cx="1765654" cy="1505554"/>
            <a:chOff x="4247696" y="3946896"/>
            <a:chExt cx="1806728" cy="1546518"/>
          </a:xfrm>
        </p:grpSpPr>
        <p:pic>
          <p:nvPicPr>
            <p:cNvPr id="12" name="Picture 11" descr="A circle with text and icons&#10;&#10;AI-generated content may be incorrect.">
              <a:extLst>
                <a:ext uri="{FF2B5EF4-FFF2-40B4-BE49-F238E27FC236}">
                  <a16:creationId xmlns:a16="http://schemas.microsoft.com/office/drawing/2014/main" id="{02F0A638-5A72-C5F7-9009-941E18C3478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818747" y="4208311"/>
              <a:ext cx="1235677" cy="1285103"/>
            </a:xfrm>
            <a:prstGeom prst="rect">
              <a:avLst/>
            </a:prstGeom>
          </p:spPr>
        </p:pic>
        <p:sp>
          <p:nvSpPr>
            <p:cNvPr id="16" name="Rectangle 15">
              <a:extLst>
                <a:ext uri="{FF2B5EF4-FFF2-40B4-BE49-F238E27FC236}">
                  <a16:creationId xmlns:a16="http://schemas.microsoft.com/office/drawing/2014/main" id="{BFFAC303-FFDB-C368-0793-849EC084AD29}"/>
                </a:ext>
              </a:extLst>
            </p:cNvPr>
            <p:cNvSpPr/>
            <p:nvPr/>
          </p:nvSpPr>
          <p:spPr>
            <a:xfrm>
              <a:off x="4247696" y="3946896"/>
              <a:ext cx="741690" cy="414937"/>
            </a:xfrm>
            <a:prstGeom prst="rect">
              <a:avLst/>
            </a:prstGeom>
            <a:solidFill>
              <a:srgbClr val="F1EE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8" name="Picture 7" descr="A circle with text and icons&#10;&#10;AI-generated content may be incorrect.">
            <a:extLst>
              <a:ext uri="{FF2B5EF4-FFF2-40B4-BE49-F238E27FC236}">
                <a16:creationId xmlns:a16="http://schemas.microsoft.com/office/drawing/2014/main" id="{0314D43C-3497-E048-0FB4-BA550F955C4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37554" y="4242466"/>
            <a:ext cx="1230851" cy="1245716"/>
          </a:xfrm>
          <a:prstGeom prst="rect">
            <a:avLst/>
          </a:prstGeom>
        </p:spPr>
      </p:pic>
      <p:grpSp>
        <p:nvGrpSpPr>
          <p:cNvPr id="27" name="Group 26">
            <a:extLst>
              <a:ext uri="{FF2B5EF4-FFF2-40B4-BE49-F238E27FC236}">
                <a16:creationId xmlns:a16="http://schemas.microsoft.com/office/drawing/2014/main" id="{B8238D3E-D5CA-89E0-2844-152D9C30770E}"/>
              </a:ext>
            </a:extLst>
          </p:cNvPr>
          <p:cNvGrpSpPr/>
          <p:nvPr/>
        </p:nvGrpSpPr>
        <p:grpSpPr>
          <a:xfrm>
            <a:off x="-286969" y="289339"/>
            <a:ext cx="7223028" cy="691968"/>
            <a:chOff x="-286969" y="289339"/>
            <a:chExt cx="6086453" cy="1217188"/>
          </a:xfrm>
        </p:grpSpPr>
        <p:sp>
          <p:nvSpPr>
            <p:cNvPr id="25" name="Rectangle: Rounded Corners 24">
              <a:extLst>
                <a:ext uri="{FF2B5EF4-FFF2-40B4-BE49-F238E27FC236}">
                  <a16:creationId xmlns:a16="http://schemas.microsoft.com/office/drawing/2014/main" id="{F2583192-AA06-49B5-4D1C-2591AF2653A2}"/>
                </a:ext>
              </a:extLst>
            </p:cNvPr>
            <p:cNvSpPr/>
            <p:nvPr/>
          </p:nvSpPr>
          <p:spPr>
            <a:xfrm>
              <a:off x="-286969" y="289339"/>
              <a:ext cx="6086453" cy="1217188"/>
            </a:xfrm>
            <a:prstGeom prst="roundRect">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26" name="TextBox 25">
              <a:extLst>
                <a:ext uri="{FF2B5EF4-FFF2-40B4-BE49-F238E27FC236}">
                  <a16:creationId xmlns:a16="http://schemas.microsoft.com/office/drawing/2014/main" id="{BC5F7711-D65B-8994-F077-F70C4E854F15}"/>
                </a:ext>
              </a:extLst>
            </p:cNvPr>
            <p:cNvSpPr txBox="1"/>
            <p:nvPr/>
          </p:nvSpPr>
          <p:spPr>
            <a:xfrm>
              <a:off x="0" y="420879"/>
              <a:ext cx="5602050" cy="954107"/>
            </a:xfrm>
            <a:prstGeom prst="rect">
              <a:avLst/>
            </a:prstGeom>
            <a:noFill/>
          </p:spPr>
          <p:txBody>
            <a:bodyPr wrap="square" rtlCol="0">
              <a:spAutoFit/>
            </a:bodyPr>
            <a:lstStyle/>
            <a:p>
              <a:r>
                <a:rPr lang="en-GB" sz="2800" b="1" dirty="0">
                  <a:solidFill>
                    <a:schemeClr val="bg1"/>
                  </a:solidFill>
                </a:rPr>
                <a:t>Match each example to the correct W!</a:t>
              </a:r>
            </a:p>
          </p:txBody>
        </p:sp>
      </p:grpSp>
      <p:pic>
        <p:nvPicPr>
          <p:cNvPr id="11" name="Picture 10" descr="A circle with text and icons&#10;&#10;AI-generated content may be incorrect.">
            <a:extLst>
              <a:ext uri="{FF2B5EF4-FFF2-40B4-BE49-F238E27FC236}">
                <a16:creationId xmlns:a16="http://schemas.microsoft.com/office/drawing/2014/main" id="{18956646-C46B-695E-D5BA-B268E62168B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35298" y="1097435"/>
            <a:ext cx="1255971" cy="1343888"/>
          </a:xfrm>
          <a:prstGeom prst="rect">
            <a:avLst/>
          </a:prstGeom>
        </p:spPr>
      </p:pic>
      <p:cxnSp>
        <p:nvCxnSpPr>
          <p:cNvPr id="34" name="Straight Arrow Connector 33">
            <a:extLst>
              <a:ext uri="{FF2B5EF4-FFF2-40B4-BE49-F238E27FC236}">
                <a16:creationId xmlns:a16="http://schemas.microsoft.com/office/drawing/2014/main" id="{B17A6FAF-5F3A-DE79-EF9B-D8860EE8050C}"/>
              </a:ext>
            </a:extLst>
          </p:cNvPr>
          <p:cNvCxnSpPr>
            <a:cxnSpLocks/>
          </p:cNvCxnSpPr>
          <p:nvPr/>
        </p:nvCxnSpPr>
        <p:spPr>
          <a:xfrm>
            <a:off x="5905244" y="1516272"/>
            <a:ext cx="2403429" cy="3578242"/>
          </a:xfrm>
          <a:prstGeom prst="straightConnector1">
            <a:avLst/>
          </a:prstGeom>
          <a:ln w="57150">
            <a:solidFill>
              <a:srgbClr val="FFCA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6205EEB-1A9B-E4D6-AD6C-DE2729806ABB}"/>
              </a:ext>
            </a:extLst>
          </p:cNvPr>
          <p:cNvCxnSpPr>
            <a:cxnSpLocks/>
          </p:cNvCxnSpPr>
          <p:nvPr/>
        </p:nvCxnSpPr>
        <p:spPr>
          <a:xfrm flipV="1">
            <a:off x="5899615" y="1516272"/>
            <a:ext cx="1851662" cy="1060673"/>
          </a:xfrm>
          <a:prstGeom prst="straightConnector1">
            <a:avLst/>
          </a:prstGeom>
          <a:ln w="57150">
            <a:solidFill>
              <a:srgbClr val="E7308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E871DEC-680A-586A-F413-DCF459F390AA}"/>
              </a:ext>
            </a:extLst>
          </p:cNvPr>
          <p:cNvCxnSpPr>
            <a:cxnSpLocks/>
          </p:cNvCxnSpPr>
          <p:nvPr/>
        </p:nvCxnSpPr>
        <p:spPr>
          <a:xfrm>
            <a:off x="5934338" y="3509225"/>
            <a:ext cx="3219646" cy="990581"/>
          </a:xfrm>
          <a:prstGeom prst="straightConnector1">
            <a:avLst/>
          </a:prstGeom>
          <a:ln w="57150">
            <a:solidFill>
              <a:srgbClr val="00AC6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2EF00A3-3ADD-DB45-3BE8-B139D301AB71}"/>
              </a:ext>
            </a:extLst>
          </p:cNvPr>
          <p:cNvCxnSpPr>
            <a:cxnSpLocks/>
          </p:cNvCxnSpPr>
          <p:nvPr/>
        </p:nvCxnSpPr>
        <p:spPr>
          <a:xfrm flipV="1">
            <a:off x="5921222" y="2240499"/>
            <a:ext cx="3160734" cy="2370334"/>
          </a:xfrm>
          <a:prstGeom prst="straightConnector1">
            <a:avLst/>
          </a:prstGeom>
          <a:ln w="57150">
            <a:solidFill>
              <a:srgbClr val="22BF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6DD4D13-0280-B64F-2CB5-21F681030AF6}"/>
              </a:ext>
            </a:extLst>
          </p:cNvPr>
          <p:cNvCxnSpPr>
            <a:cxnSpLocks/>
          </p:cNvCxnSpPr>
          <p:nvPr/>
        </p:nvCxnSpPr>
        <p:spPr>
          <a:xfrm flipV="1">
            <a:off x="5899615" y="2942397"/>
            <a:ext cx="3907064" cy="2656493"/>
          </a:xfrm>
          <a:prstGeom prst="straightConnector1">
            <a:avLst/>
          </a:prstGeom>
          <a:ln w="57150">
            <a:solidFill>
              <a:srgbClr val="00347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BB7ABFB-02AE-3719-AD6F-43888AEBAE68}"/>
              </a:ext>
            </a:extLst>
          </p:cNvPr>
          <p:cNvCxnSpPr>
            <a:cxnSpLocks/>
          </p:cNvCxnSpPr>
          <p:nvPr/>
        </p:nvCxnSpPr>
        <p:spPr>
          <a:xfrm flipV="1">
            <a:off x="5934338" y="3830423"/>
            <a:ext cx="3824209" cy="2522876"/>
          </a:xfrm>
          <a:prstGeom prst="straightConnector1">
            <a:avLst/>
          </a:prstGeom>
          <a:ln w="57150">
            <a:solidFill>
              <a:srgbClr val="761F6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E109C644-B741-6214-EE4E-FF0127AB3233}"/>
              </a:ext>
            </a:extLst>
          </p:cNvPr>
          <p:cNvGraphicFramePr>
            <a:graphicFrameLocks noGrp="1"/>
          </p:cNvGraphicFramePr>
          <p:nvPr>
            <p:extLst>
              <p:ext uri="{D42A27DB-BD31-4B8C-83A1-F6EECF244321}">
                <p14:modId xmlns:p14="http://schemas.microsoft.com/office/powerpoint/2010/main" val="933596669"/>
              </p:ext>
            </p:extLst>
          </p:nvPr>
        </p:nvGraphicFramePr>
        <p:xfrm>
          <a:off x="238539" y="1148097"/>
          <a:ext cx="5682683" cy="5538802"/>
        </p:xfrm>
        <a:graphic>
          <a:graphicData uri="http://schemas.openxmlformats.org/drawingml/2006/table">
            <a:tbl>
              <a:tblPr firstRow="1" bandRow="1">
                <a:tableStyleId>{5C22544A-7EE6-4342-B048-85BDC9FD1C3A}</a:tableStyleId>
              </a:tblPr>
              <a:tblGrid>
                <a:gridCol w="5682683">
                  <a:extLst>
                    <a:ext uri="{9D8B030D-6E8A-4147-A177-3AD203B41FA5}">
                      <a16:colId xmlns:a16="http://schemas.microsoft.com/office/drawing/2014/main" val="2451164083"/>
                    </a:ext>
                  </a:extLst>
                </a:gridCol>
              </a:tblGrid>
              <a:tr h="504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rPr>
                        <a:t>Turn off lights</a:t>
                      </a:r>
                      <a:r>
                        <a:rPr lang="en-GB" sz="2400" dirty="0">
                          <a:solidFill>
                            <a:schemeClr val="tx1"/>
                          </a:solidFill>
                        </a:rPr>
                        <a:t> when you leave a room</a:t>
                      </a:r>
                      <a:r>
                        <a:rPr lang="en-GB" sz="2400" b="0" dirty="0">
                          <a:solidFill>
                            <a:schemeClr val="tx1"/>
                          </a:solidFill>
                        </a:rPr>
                        <a:t>.</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177939"/>
                  </a:ext>
                </a:extLst>
              </a:tr>
              <a:tr h="692482">
                <a:tc>
                  <a:txBody>
                    <a:bodyPr/>
                    <a:lstStyle/>
                    <a:p>
                      <a:r>
                        <a:rPr lang="en-GB" sz="2400" b="1" dirty="0"/>
                        <a:t>Make a fun toy or treat puzzle for your pet</a:t>
                      </a:r>
                      <a:r>
                        <a:rPr lang="en-GB" sz="2400" b="0" dirty="0"/>
                        <a:t> – it’s fun for them (and can also be fun and relaxing for us!)</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035087"/>
                  </a:ext>
                </a:extLst>
              </a:tr>
              <a:tr h="692482">
                <a:tc>
                  <a:txBody>
                    <a:bodyPr/>
                    <a:lstStyle/>
                    <a:p>
                      <a:r>
                        <a:rPr lang="en-GB" sz="2400" b="1" dirty="0"/>
                        <a:t>Turn off the tap</a:t>
                      </a:r>
                      <a:r>
                        <a:rPr lang="en-GB" sz="2400" dirty="0"/>
                        <a:t> while brushing your teeth.</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6478752"/>
                  </a:ext>
                </a:extLst>
              </a:tr>
              <a:tr h="692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Reuse boxes or tubes</a:t>
                      </a:r>
                      <a:r>
                        <a:rPr lang="en-GB" sz="2400" dirty="0"/>
                        <a:t> to build a play tunnel for small pets like guinea pigs or hamsters.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090600"/>
                  </a:ext>
                </a:extLst>
              </a:tr>
              <a:tr h="692482">
                <a:tc>
                  <a:txBody>
                    <a:bodyPr/>
                    <a:lstStyle/>
                    <a:p>
                      <a:r>
                        <a:rPr lang="en-GB" sz="2400" b="1" dirty="0"/>
                        <a:t>Give your pet quiet time</a:t>
                      </a:r>
                      <a:r>
                        <a:rPr lang="en-GB" sz="2400" dirty="0"/>
                        <a:t> if they’re resting.</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9941055"/>
                  </a:ext>
                </a:extLst>
              </a:tr>
              <a:tr h="692482">
                <a:tc>
                  <a:txBody>
                    <a:bodyPr/>
                    <a:lstStyle/>
                    <a:p>
                      <a:r>
                        <a:rPr lang="en-GB" sz="2400" b="1" dirty="0">
                          <a:solidFill>
                            <a:schemeClr val="tx1"/>
                          </a:solidFill>
                        </a:rPr>
                        <a:t>Keep dogs on a lead near wildlife</a:t>
                      </a:r>
                      <a:r>
                        <a:rPr lang="en-GB" sz="2400" b="0" dirty="0">
                          <a:solidFill>
                            <a:schemeClr val="tx1"/>
                          </a:solidFill>
                        </a:rPr>
                        <a:t>.</a:t>
                      </a:r>
                      <a:endParaRPr lang="en-GB" sz="240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5524341"/>
                  </a:ext>
                </a:extLst>
              </a:tr>
            </a:tbl>
          </a:graphicData>
        </a:graphic>
      </p:graphicFrame>
    </p:spTree>
    <p:extLst>
      <p:ext uri="{BB962C8B-B14F-4D97-AF65-F5344CB8AC3E}">
        <p14:creationId xmlns:p14="http://schemas.microsoft.com/office/powerpoint/2010/main" val="184483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8EA2A-F81B-BB9F-CE0E-7E3A4BC19DBD}"/>
              </a:ext>
            </a:extLst>
          </p:cNvPr>
          <p:cNvSpPr>
            <a:spLocks noGrp="1"/>
          </p:cNvSpPr>
          <p:nvPr>
            <p:ph type="title"/>
          </p:nvPr>
        </p:nvSpPr>
        <p:spPr>
          <a:xfrm>
            <a:off x="1125415" y="797169"/>
            <a:ext cx="4911635" cy="1376015"/>
          </a:xfrm>
        </p:spPr>
        <p:txBody>
          <a:bodyPr>
            <a:normAutofit/>
          </a:bodyPr>
          <a:lstStyle/>
          <a:p>
            <a:r>
              <a:rPr lang="en-GB" b="1" dirty="0"/>
              <a:t>Your Pet Planet Promise!</a:t>
            </a:r>
          </a:p>
        </p:txBody>
      </p:sp>
      <p:sp>
        <p:nvSpPr>
          <p:cNvPr id="3" name="Content Placeholder 2">
            <a:extLst>
              <a:ext uri="{FF2B5EF4-FFF2-40B4-BE49-F238E27FC236}">
                <a16:creationId xmlns:a16="http://schemas.microsoft.com/office/drawing/2014/main" id="{FF784574-80A7-D281-FE92-01B925EA9BD5}"/>
              </a:ext>
            </a:extLst>
          </p:cNvPr>
          <p:cNvSpPr>
            <a:spLocks noGrp="1"/>
          </p:cNvSpPr>
          <p:nvPr>
            <p:ph idx="1"/>
          </p:nvPr>
        </p:nvSpPr>
        <p:spPr>
          <a:xfrm>
            <a:off x="1125416" y="2351314"/>
            <a:ext cx="4586028" cy="3592286"/>
          </a:xfrm>
        </p:spPr>
        <p:txBody>
          <a:bodyPr>
            <a:normAutofit/>
          </a:bodyPr>
          <a:lstStyle/>
          <a:p>
            <a:pPr marL="0" indent="0">
              <a:buNone/>
            </a:pPr>
            <a:endParaRPr lang="en-GB" dirty="0"/>
          </a:p>
          <a:p>
            <a:pPr marL="0" indent="0">
              <a:buNone/>
            </a:pPr>
            <a:endParaRPr lang="en-GB" dirty="0"/>
          </a:p>
        </p:txBody>
      </p:sp>
      <p:grpSp>
        <p:nvGrpSpPr>
          <p:cNvPr id="10" name="Group 9">
            <a:extLst>
              <a:ext uri="{FF2B5EF4-FFF2-40B4-BE49-F238E27FC236}">
                <a16:creationId xmlns:a16="http://schemas.microsoft.com/office/drawing/2014/main" id="{4FD2EF67-7C58-F484-10FC-60029DFFE07F}"/>
              </a:ext>
            </a:extLst>
          </p:cNvPr>
          <p:cNvGrpSpPr/>
          <p:nvPr/>
        </p:nvGrpSpPr>
        <p:grpSpPr>
          <a:xfrm rot="215297">
            <a:off x="5976931" y="603020"/>
            <a:ext cx="5047362" cy="5651959"/>
            <a:chOff x="6234544" y="726100"/>
            <a:chExt cx="4381996" cy="4941552"/>
          </a:xfrm>
        </p:grpSpPr>
        <p:pic>
          <p:nvPicPr>
            <p:cNvPr id="5" name="Picture 4">
              <a:extLst>
                <a:ext uri="{FF2B5EF4-FFF2-40B4-BE49-F238E27FC236}">
                  <a16:creationId xmlns:a16="http://schemas.microsoft.com/office/drawing/2014/main" id="{99F6AFCC-83F8-D7EB-E1D9-1D60A7A3DC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4544" y="726100"/>
              <a:ext cx="4381996" cy="494155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4A27C45-9D27-4578-DD15-293FC548CF60}"/>
                </a:ext>
              </a:extLst>
            </p:cNvPr>
            <p:cNvSpPr txBox="1"/>
            <p:nvPr/>
          </p:nvSpPr>
          <p:spPr>
            <a:xfrm>
              <a:off x="6608617" y="997573"/>
              <a:ext cx="3633849" cy="1157093"/>
            </a:xfrm>
            <a:prstGeom prst="rect">
              <a:avLst/>
            </a:prstGeom>
            <a:solidFill>
              <a:srgbClr val="F1EEEC"/>
            </a:solidFill>
          </p:spPr>
          <p:txBody>
            <a:bodyPr wrap="square" rtlCol="0">
              <a:spAutoFit/>
            </a:bodyPr>
            <a:lstStyle/>
            <a:p>
              <a:pPr algn="ctr"/>
              <a:r>
                <a:rPr lang="en-GB" sz="4000" b="1" dirty="0">
                  <a:latin typeface="Arial Rounded MT Bold" panose="020F0704030504030204" pitchFamily="34" charset="0"/>
                </a:rPr>
                <a:t>My Pet Planet Promise</a:t>
              </a:r>
            </a:p>
          </p:txBody>
        </p:sp>
        <p:sp>
          <p:nvSpPr>
            <p:cNvPr id="9" name="TextBox 8">
              <a:extLst>
                <a:ext uri="{FF2B5EF4-FFF2-40B4-BE49-F238E27FC236}">
                  <a16:creationId xmlns:a16="http://schemas.microsoft.com/office/drawing/2014/main" id="{353C52A1-AB2F-1C14-0531-C11C37158AF2}"/>
                </a:ext>
              </a:extLst>
            </p:cNvPr>
            <p:cNvSpPr txBox="1"/>
            <p:nvPr/>
          </p:nvSpPr>
          <p:spPr>
            <a:xfrm>
              <a:off x="7097104" y="4683246"/>
              <a:ext cx="2679106" cy="834183"/>
            </a:xfrm>
            <a:prstGeom prst="rect">
              <a:avLst/>
            </a:prstGeom>
            <a:solidFill>
              <a:srgbClr val="F1EEEC"/>
            </a:solidFill>
          </p:spPr>
          <p:txBody>
            <a:bodyPr wrap="square" rtlCol="0">
              <a:spAutoFit/>
            </a:bodyPr>
            <a:lstStyle/>
            <a:p>
              <a:pPr algn="ctr"/>
              <a:r>
                <a:rPr lang="en-GB" sz="1400" dirty="0">
                  <a:latin typeface="Arial Rounded MT Bold" panose="020F0704030504030204" pitchFamily="34" charset="0"/>
                </a:rPr>
                <a:t>Thank you for making your Pet Planet Promise and helping the world be a happier, healthier place!</a:t>
              </a:r>
            </a:p>
          </p:txBody>
        </p:sp>
      </p:grpSp>
      <p:sp>
        <p:nvSpPr>
          <p:cNvPr id="11" name="Content Placeholder 2">
            <a:extLst>
              <a:ext uri="{FF2B5EF4-FFF2-40B4-BE49-F238E27FC236}">
                <a16:creationId xmlns:a16="http://schemas.microsoft.com/office/drawing/2014/main" id="{0C7DE677-BDAC-0303-30C7-308BF56F357A}"/>
              </a:ext>
            </a:extLst>
          </p:cNvPr>
          <p:cNvSpPr txBox="1">
            <a:spLocks/>
          </p:cNvSpPr>
          <p:nvPr/>
        </p:nvSpPr>
        <p:spPr>
          <a:xfrm>
            <a:off x="1125415" y="2743675"/>
            <a:ext cx="4072858" cy="3592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002060"/>
                </a:solidFill>
                <a:latin typeface="+mj-lt"/>
              </a:rPr>
              <a:t>Now you have heard lots of different ways that we can help the pets and the planet to be happier and heather, you can make a Pet Planet Promise!</a:t>
            </a:r>
            <a:endParaRPr lang="en-GB" dirty="0">
              <a:solidFill>
                <a:srgbClr val="002060"/>
              </a:solidFill>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740403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8037DDD-3D42-0588-BAAD-72A0C62B1A76}"/>
              </a:ext>
            </a:extLst>
          </p:cNvPr>
          <p:cNvSpPr>
            <a:spLocks noGrp="1"/>
          </p:cNvSpPr>
          <p:nvPr>
            <p:ph type="title"/>
          </p:nvPr>
        </p:nvSpPr>
        <p:spPr>
          <a:xfrm>
            <a:off x="1006146" y="731174"/>
            <a:ext cx="9823940" cy="893519"/>
          </a:xfrm>
        </p:spPr>
        <p:txBody>
          <a:bodyPr/>
          <a:lstStyle/>
          <a:p>
            <a:pPr algn="r"/>
            <a:r>
              <a:rPr lang="en-GB" b="1" dirty="0"/>
              <a:t>Want to know more?</a:t>
            </a:r>
          </a:p>
        </p:txBody>
      </p:sp>
      <p:sp>
        <p:nvSpPr>
          <p:cNvPr id="10" name="TextBox 9">
            <a:extLst>
              <a:ext uri="{FF2B5EF4-FFF2-40B4-BE49-F238E27FC236}">
                <a16:creationId xmlns:a16="http://schemas.microsoft.com/office/drawing/2014/main" id="{2C323DFD-0523-F42A-01CF-0EDFFF3995E1}"/>
              </a:ext>
            </a:extLst>
          </p:cNvPr>
          <p:cNvSpPr txBox="1"/>
          <p:nvPr/>
        </p:nvSpPr>
        <p:spPr>
          <a:xfrm>
            <a:off x="7019821" y="1663373"/>
            <a:ext cx="3692770" cy="1077218"/>
          </a:xfrm>
          <a:prstGeom prst="rect">
            <a:avLst/>
          </a:prstGeom>
          <a:noFill/>
        </p:spPr>
        <p:txBody>
          <a:bodyPr wrap="square" rtlCol="0">
            <a:spAutoFit/>
          </a:bodyPr>
          <a:lstStyle/>
          <a:p>
            <a:pPr algn="r"/>
            <a:r>
              <a:rPr lang="en-GB" sz="3200" dirty="0"/>
              <a:t>Visit our webpages to find out more!</a:t>
            </a:r>
          </a:p>
        </p:txBody>
      </p:sp>
      <p:grpSp>
        <p:nvGrpSpPr>
          <p:cNvPr id="15" name="Group 14">
            <a:extLst>
              <a:ext uri="{FF2B5EF4-FFF2-40B4-BE49-F238E27FC236}">
                <a16:creationId xmlns:a16="http://schemas.microsoft.com/office/drawing/2014/main" id="{D0EEC1E1-5CC8-B0CB-2AFE-52E03B81CA89}"/>
              </a:ext>
            </a:extLst>
          </p:cNvPr>
          <p:cNvGrpSpPr/>
          <p:nvPr/>
        </p:nvGrpSpPr>
        <p:grpSpPr>
          <a:xfrm>
            <a:off x="118498" y="1863050"/>
            <a:ext cx="6478679" cy="3531815"/>
            <a:chOff x="169659" y="2366036"/>
            <a:chExt cx="6478679" cy="3531815"/>
          </a:xfrm>
        </p:grpSpPr>
        <p:pic>
          <p:nvPicPr>
            <p:cNvPr id="8" name="Picture 7">
              <a:extLst>
                <a:ext uri="{FF2B5EF4-FFF2-40B4-BE49-F238E27FC236}">
                  <a16:creationId xmlns:a16="http://schemas.microsoft.com/office/drawing/2014/main" id="{A7A3E77D-5B12-C976-04FE-4EED7F5880F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21395024">
              <a:off x="580570" y="3138554"/>
              <a:ext cx="5552327" cy="2759297"/>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12994231-205B-422C-8C0F-7E9DA08385C2}"/>
                </a:ext>
              </a:extLst>
            </p:cNvPr>
            <p:cNvGrpSpPr/>
            <p:nvPr/>
          </p:nvGrpSpPr>
          <p:grpSpPr>
            <a:xfrm rot="21376717">
              <a:off x="169659" y="2366036"/>
              <a:ext cx="6478679" cy="752081"/>
              <a:chOff x="6491212" y="5399100"/>
              <a:chExt cx="6186480" cy="1217188"/>
            </a:xfrm>
          </p:grpSpPr>
          <p:sp>
            <p:nvSpPr>
              <p:cNvPr id="12" name="Rectangle: Rounded Corners 11">
                <a:extLst>
                  <a:ext uri="{FF2B5EF4-FFF2-40B4-BE49-F238E27FC236}">
                    <a16:creationId xmlns:a16="http://schemas.microsoft.com/office/drawing/2014/main" id="{A755A06D-0A83-59A0-4BD2-826CF84D61F9}"/>
                  </a:ext>
                </a:extLst>
              </p:cNvPr>
              <p:cNvSpPr/>
              <p:nvPr/>
            </p:nvSpPr>
            <p:spPr>
              <a:xfrm>
                <a:off x="6491212" y="5399100"/>
                <a:ext cx="6086453" cy="1217188"/>
              </a:xfrm>
              <a:prstGeom prst="roundRect">
                <a:avLst/>
              </a:prstGeom>
              <a:solidFill>
                <a:srgbClr val="E73081"/>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sp>
            <p:nvSpPr>
              <p:cNvPr id="13" name="TextBox 12">
                <a:extLst>
                  <a:ext uri="{FF2B5EF4-FFF2-40B4-BE49-F238E27FC236}">
                    <a16:creationId xmlns:a16="http://schemas.microsoft.com/office/drawing/2014/main" id="{12455A06-EBF1-9E52-5300-791AEC35B50B}"/>
                  </a:ext>
                </a:extLst>
              </p:cNvPr>
              <p:cNvSpPr txBox="1"/>
              <p:nvPr/>
            </p:nvSpPr>
            <p:spPr>
              <a:xfrm>
                <a:off x="6593580" y="5584297"/>
                <a:ext cx="6084112" cy="846793"/>
              </a:xfrm>
              <a:prstGeom prst="rect">
                <a:avLst/>
              </a:prstGeom>
              <a:noFill/>
            </p:spPr>
            <p:txBody>
              <a:bodyPr wrap="square" rtlCol="0">
                <a:spAutoFit/>
              </a:bodyPr>
              <a:lstStyle/>
              <a:p>
                <a:r>
                  <a:rPr lang="en-GB" sz="2800" b="1" dirty="0"/>
                  <a:t>www.</a:t>
                </a:r>
                <a:r>
                  <a:rPr lang="en-GB" sz="2800" b="1" dirty="0">
                    <a:solidFill>
                      <a:schemeClr val="tx1"/>
                    </a:solidFill>
                  </a:rPr>
                  <a:t>peteducationpartnership.org</a:t>
                </a:r>
              </a:p>
            </p:txBody>
          </p:sp>
        </p:grpSp>
      </p:grpSp>
      <p:grpSp>
        <p:nvGrpSpPr>
          <p:cNvPr id="19" name="Group 18">
            <a:extLst>
              <a:ext uri="{FF2B5EF4-FFF2-40B4-BE49-F238E27FC236}">
                <a16:creationId xmlns:a16="http://schemas.microsoft.com/office/drawing/2014/main" id="{73D4D6C4-5133-40AB-E9FA-3B209509B681}"/>
              </a:ext>
            </a:extLst>
          </p:cNvPr>
          <p:cNvGrpSpPr/>
          <p:nvPr/>
        </p:nvGrpSpPr>
        <p:grpSpPr>
          <a:xfrm>
            <a:off x="5679242" y="3158825"/>
            <a:ext cx="6473229" cy="3070810"/>
            <a:chOff x="5679242" y="3158825"/>
            <a:chExt cx="6473229" cy="3070810"/>
          </a:xfrm>
        </p:grpSpPr>
        <p:grpSp>
          <p:nvGrpSpPr>
            <p:cNvPr id="16" name="Group 15">
              <a:extLst>
                <a:ext uri="{FF2B5EF4-FFF2-40B4-BE49-F238E27FC236}">
                  <a16:creationId xmlns:a16="http://schemas.microsoft.com/office/drawing/2014/main" id="{077C65E1-3B24-C4B7-B8E2-22FD72C0CB70}"/>
                </a:ext>
              </a:extLst>
            </p:cNvPr>
            <p:cNvGrpSpPr/>
            <p:nvPr/>
          </p:nvGrpSpPr>
          <p:grpSpPr>
            <a:xfrm>
              <a:off x="5679242" y="3158825"/>
              <a:ext cx="6373928" cy="3070810"/>
              <a:chOff x="5878450" y="3424223"/>
              <a:chExt cx="6373928" cy="3070810"/>
            </a:xfrm>
          </p:grpSpPr>
          <p:pic>
            <p:nvPicPr>
              <p:cNvPr id="3" name="Picture 2">
                <a:extLst>
                  <a:ext uri="{FF2B5EF4-FFF2-40B4-BE49-F238E27FC236}">
                    <a16:creationId xmlns:a16="http://schemas.microsoft.com/office/drawing/2014/main" id="{604CA4F4-2684-B65C-D334-D2338635BC7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338714">
                <a:off x="6083417" y="3927056"/>
                <a:ext cx="5777947" cy="2567977"/>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id="{A31C1835-0AD8-CFFE-DBFC-8F9F08265DE4}"/>
                  </a:ext>
                </a:extLst>
              </p:cNvPr>
              <p:cNvSpPr/>
              <p:nvPr/>
            </p:nvSpPr>
            <p:spPr>
              <a:xfrm rot="289348">
                <a:off x="5878450" y="3424223"/>
                <a:ext cx="6373928" cy="752081"/>
              </a:xfrm>
              <a:prstGeom prst="roundRect">
                <a:avLst/>
              </a:prstGeom>
              <a:solidFill>
                <a:srgbClr val="00AC69"/>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800" dirty="0">
                  <a:solidFill>
                    <a:schemeClr val="tx1"/>
                  </a:solidFill>
                </a:endParaRPr>
              </a:p>
            </p:txBody>
          </p:sp>
        </p:grpSp>
        <p:sp>
          <p:nvSpPr>
            <p:cNvPr id="18" name="TextBox 17">
              <a:extLst>
                <a:ext uri="{FF2B5EF4-FFF2-40B4-BE49-F238E27FC236}">
                  <a16:creationId xmlns:a16="http://schemas.microsoft.com/office/drawing/2014/main" id="{E6A7F377-3B3B-E193-2E43-91A21B98F715}"/>
                </a:ext>
              </a:extLst>
            </p:cNvPr>
            <p:cNvSpPr txBox="1"/>
            <p:nvPr/>
          </p:nvSpPr>
          <p:spPr>
            <a:xfrm rot="305472">
              <a:off x="5780995" y="3267782"/>
              <a:ext cx="6371476" cy="523220"/>
            </a:xfrm>
            <a:prstGeom prst="rect">
              <a:avLst/>
            </a:prstGeom>
            <a:noFill/>
          </p:spPr>
          <p:txBody>
            <a:bodyPr wrap="square" rtlCol="0">
              <a:spAutoFit/>
            </a:bodyPr>
            <a:lstStyle/>
            <a:p>
              <a:pPr algn="ctr"/>
              <a:r>
                <a:rPr lang="en-GB" sz="2800" b="1" dirty="0"/>
                <a:t>www.vetsustain.org</a:t>
              </a:r>
              <a:endParaRPr lang="en-GB" sz="2800" b="1" dirty="0">
                <a:solidFill>
                  <a:schemeClr val="tx1"/>
                </a:solidFill>
              </a:endParaRPr>
            </a:p>
          </p:txBody>
        </p:sp>
      </p:grpSp>
    </p:spTree>
    <p:extLst>
      <p:ext uri="{BB962C8B-B14F-4D97-AF65-F5344CB8AC3E}">
        <p14:creationId xmlns:p14="http://schemas.microsoft.com/office/powerpoint/2010/main" val="317442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68EF9F0-D425-42C0-396F-25869A80AB88}"/>
              </a:ext>
            </a:extLst>
          </p:cNvPr>
          <p:cNvGrpSpPr/>
          <p:nvPr/>
        </p:nvGrpSpPr>
        <p:grpSpPr>
          <a:xfrm>
            <a:off x="-110965" y="-26542"/>
            <a:ext cx="12302965" cy="6887508"/>
            <a:chOff x="-110965" y="-26542"/>
            <a:chExt cx="12302965" cy="6887508"/>
          </a:xfrm>
        </p:grpSpPr>
        <p:grpSp>
          <p:nvGrpSpPr>
            <p:cNvPr id="14" name="Group 13">
              <a:extLst>
                <a:ext uri="{FF2B5EF4-FFF2-40B4-BE49-F238E27FC236}">
                  <a16:creationId xmlns:a16="http://schemas.microsoft.com/office/drawing/2014/main" id="{969C2C83-9676-D2E0-91C2-8169204EEDD5}"/>
                </a:ext>
              </a:extLst>
            </p:cNvPr>
            <p:cNvGrpSpPr/>
            <p:nvPr/>
          </p:nvGrpSpPr>
          <p:grpSpPr>
            <a:xfrm>
              <a:off x="-110965" y="-26542"/>
              <a:ext cx="12302965" cy="6884542"/>
              <a:chOff x="-126993" y="-7280"/>
              <a:chExt cx="12302965" cy="6884542"/>
            </a:xfrm>
          </p:grpSpPr>
          <p:grpSp>
            <p:nvGrpSpPr>
              <p:cNvPr id="11" name="Group 10">
                <a:extLst>
                  <a:ext uri="{FF2B5EF4-FFF2-40B4-BE49-F238E27FC236}">
                    <a16:creationId xmlns:a16="http://schemas.microsoft.com/office/drawing/2014/main" id="{4D638447-DC5A-9057-EF9C-370212220C71}"/>
                  </a:ext>
                </a:extLst>
              </p:cNvPr>
              <p:cNvGrpSpPr/>
              <p:nvPr/>
            </p:nvGrpSpPr>
            <p:grpSpPr>
              <a:xfrm>
                <a:off x="-126993" y="-7280"/>
                <a:ext cx="6106316" cy="6884542"/>
                <a:chOff x="-126993" y="-7280"/>
                <a:chExt cx="6106316" cy="6884542"/>
              </a:xfrm>
            </p:grpSpPr>
            <p:pic>
              <p:nvPicPr>
                <p:cNvPr id="3" name="Picture 2" descr="A collage of animals&#10;&#10;AI-generated content may be incorrect.">
                  <a:extLst>
                    <a:ext uri="{FF2B5EF4-FFF2-40B4-BE49-F238E27FC236}">
                      <a16:creationId xmlns:a16="http://schemas.microsoft.com/office/drawing/2014/main" id="{DF0E92C5-89C7-4821-7DA6-F201D20203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6993" y="19262"/>
                  <a:ext cx="6106316" cy="6858000"/>
                </a:xfrm>
                <a:prstGeom prst="rect">
                  <a:avLst/>
                </a:prstGeom>
              </p:spPr>
            </p:pic>
            <p:pic>
              <p:nvPicPr>
                <p:cNvPr id="10" name="Picture 9" descr="A collage of images of animals&#10;&#10;AI-generated content may be incorrect.">
                  <a:extLst>
                    <a:ext uri="{FF2B5EF4-FFF2-40B4-BE49-F238E27FC236}">
                      <a16:creationId xmlns:a16="http://schemas.microsoft.com/office/drawing/2014/main" id="{07F274A8-853F-E421-0C9F-FF41F8D5599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6993" y="-7280"/>
                  <a:ext cx="3869653" cy="6858000"/>
                </a:xfrm>
                <a:prstGeom prst="rect">
                  <a:avLst/>
                </a:prstGeom>
              </p:spPr>
            </p:pic>
          </p:grpSp>
          <p:pic>
            <p:nvPicPr>
              <p:cNvPr id="13" name="Picture 12" descr="A collage of a dog and a cat&#10;&#10;AI-generated content may be incorrect.">
                <a:extLst>
                  <a:ext uri="{FF2B5EF4-FFF2-40B4-BE49-F238E27FC236}">
                    <a16:creationId xmlns:a16="http://schemas.microsoft.com/office/drawing/2014/main" id="{E106CEFB-CC04-71A4-9196-F37786451E6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61823" y="19262"/>
                <a:ext cx="6314149" cy="6858000"/>
              </a:xfrm>
              <a:prstGeom prst="rect">
                <a:avLst/>
              </a:prstGeom>
            </p:spPr>
          </p:pic>
        </p:grpSp>
        <p:pic>
          <p:nvPicPr>
            <p:cNvPr id="16" name="Picture 15" descr="A collage of images of animals&#10;&#10;AI-generated content may be incorrect.">
              <a:extLst>
                <a:ext uri="{FF2B5EF4-FFF2-40B4-BE49-F238E27FC236}">
                  <a16:creationId xmlns:a16="http://schemas.microsoft.com/office/drawing/2014/main" id="{83139D99-9D95-F779-122C-90702EFA2B3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0965" y="4544480"/>
              <a:ext cx="6076941" cy="2316486"/>
            </a:xfrm>
            <a:prstGeom prst="rect">
              <a:avLst/>
            </a:prstGeom>
          </p:spPr>
        </p:pic>
      </p:grpSp>
      <p:grpSp>
        <p:nvGrpSpPr>
          <p:cNvPr id="29" name="Group 28">
            <a:extLst>
              <a:ext uri="{FF2B5EF4-FFF2-40B4-BE49-F238E27FC236}">
                <a16:creationId xmlns:a16="http://schemas.microsoft.com/office/drawing/2014/main" id="{F36134F8-17F9-41B5-290A-E14AA0ECD153}"/>
              </a:ext>
            </a:extLst>
          </p:cNvPr>
          <p:cNvGrpSpPr/>
          <p:nvPr/>
        </p:nvGrpSpPr>
        <p:grpSpPr>
          <a:xfrm>
            <a:off x="1352045" y="1948955"/>
            <a:ext cx="9152922" cy="3116471"/>
            <a:chOff x="1970833" y="3996860"/>
            <a:chExt cx="8186602" cy="2800004"/>
          </a:xfrm>
        </p:grpSpPr>
        <p:grpSp>
          <p:nvGrpSpPr>
            <p:cNvPr id="28" name="Group 27">
              <a:extLst>
                <a:ext uri="{FF2B5EF4-FFF2-40B4-BE49-F238E27FC236}">
                  <a16:creationId xmlns:a16="http://schemas.microsoft.com/office/drawing/2014/main" id="{D6D11496-3CA4-D67C-B921-41344ED64B16}"/>
                </a:ext>
              </a:extLst>
            </p:cNvPr>
            <p:cNvGrpSpPr/>
            <p:nvPr/>
          </p:nvGrpSpPr>
          <p:grpSpPr>
            <a:xfrm>
              <a:off x="1970833" y="3996860"/>
              <a:ext cx="8186602" cy="2800004"/>
              <a:chOff x="2002699" y="4195626"/>
              <a:chExt cx="8186602" cy="2800004"/>
            </a:xfrm>
          </p:grpSpPr>
          <p:sp>
            <p:nvSpPr>
              <p:cNvPr id="25" name="Rectangle: Rounded Corners 24">
                <a:extLst>
                  <a:ext uri="{FF2B5EF4-FFF2-40B4-BE49-F238E27FC236}">
                    <a16:creationId xmlns:a16="http://schemas.microsoft.com/office/drawing/2014/main" id="{B26A612A-7FD7-EA0A-2B19-AE6FDDA17E54}"/>
                  </a:ext>
                </a:extLst>
              </p:cNvPr>
              <p:cNvSpPr/>
              <p:nvPr/>
            </p:nvSpPr>
            <p:spPr>
              <a:xfrm>
                <a:off x="2002699" y="4467144"/>
                <a:ext cx="8186602" cy="2121441"/>
              </a:xfrm>
              <a:prstGeom prst="roundRect">
                <a:avLst/>
              </a:prstGeom>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id="{AB3085A9-9F1B-BC07-43E2-6DC59BD96882}"/>
                  </a:ext>
                </a:extLst>
              </p:cNvPr>
              <p:cNvGrpSpPr/>
              <p:nvPr/>
            </p:nvGrpSpPr>
            <p:grpSpPr>
              <a:xfrm>
                <a:off x="2126937" y="4195626"/>
                <a:ext cx="7874393" cy="2800004"/>
                <a:chOff x="2126937" y="4319193"/>
                <a:chExt cx="7874393" cy="2800004"/>
              </a:xfrm>
            </p:grpSpPr>
            <p:sp>
              <p:nvSpPr>
                <p:cNvPr id="19" name="Title 1">
                  <a:extLst>
                    <a:ext uri="{FF2B5EF4-FFF2-40B4-BE49-F238E27FC236}">
                      <a16:creationId xmlns:a16="http://schemas.microsoft.com/office/drawing/2014/main" id="{0DD574E5-860E-B3A6-9FDD-8F4DC262A3A9}"/>
                    </a:ext>
                  </a:extLst>
                </p:cNvPr>
                <p:cNvSpPr txBox="1">
                  <a:spLocks/>
                </p:cNvSpPr>
                <p:nvPr/>
              </p:nvSpPr>
              <p:spPr>
                <a:xfrm>
                  <a:off x="2426336" y="4319193"/>
                  <a:ext cx="7339323" cy="21214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marL="0" indent="0">
                    <a:buNone/>
                  </a:pPr>
                  <a:endParaRPr lang="en-GB" sz="2800" dirty="0">
                    <a:solidFill>
                      <a:srgbClr val="FFC000"/>
                    </a:solidFill>
                    <a:latin typeface="+mj-lt"/>
                  </a:endParaRPr>
                </a:p>
              </p:txBody>
            </p:sp>
            <p:sp>
              <p:nvSpPr>
                <p:cNvPr id="22" name="TextBox 21">
                  <a:extLst>
                    <a:ext uri="{FF2B5EF4-FFF2-40B4-BE49-F238E27FC236}">
                      <a16:creationId xmlns:a16="http://schemas.microsoft.com/office/drawing/2014/main" id="{11FAB057-2D84-73C5-0DE9-40C313F40BE1}"/>
                    </a:ext>
                  </a:extLst>
                </p:cNvPr>
                <p:cNvSpPr txBox="1"/>
                <p:nvPr/>
              </p:nvSpPr>
              <p:spPr>
                <a:xfrm>
                  <a:off x="2126937" y="5826535"/>
                  <a:ext cx="7874393" cy="1292662"/>
                </a:xfrm>
                <a:prstGeom prst="rect">
                  <a:avLst/>
                </a:prstGeom>
                <a:noFill/>
              </p:spPr>
              <p:txBody>
                <a:bodyPr wrap="square" rtlCol="0">
                  <a:spAutoFit/>
                </a:bodyPr>
                <a:lstStyle/>
                <a:p>
                  <a:pPr algn="ctr"/>
                  <a:r>
                    <a:rPr lang="en-GB" sz="2000" dirty="0">
                      <a:solidFill>
                        <a:schemeClr val="bg1"/>
                      </a:solidFill>
                      <a:latin typeface="+mj-lt"/>
                    </a:rPr>
                    <a:t>A unique collaboration of eight leading animal welfare charities across the UK, all working together to improve pet wellbeing through education.</a:t>
                  </a:r>
                </a:p>
                <a:p>
                  <a:endParaRPr lang="en-GB" dirty="0"/>
                </a:p>
              </p:txBody>
            </p:sp>
            <p:sp>
              <p:nvSpPr>
                <p:cNvPr id="23" name="TextBox 22">
                  <a:extLst>
                    <a:ext uri="{FF2B5EF4-FFF2-40B4-BE49-F238E27FC236}">
                      <a16:creationId xmlns:a16="http://schemas.microsoft.com/office/drawing/2014/main" id="{0C70D5EF-68BD-458A-9282-7B660621AC9F}"/>
                    </a:ext>
                  </a:extLst>
                </p:cNvPr>
                <p:cNvSpPr txBox="1"/>
                <p:nvPr/>
              </p:nvSpPr>
              <p:spPr>
                <a:xfrm>
                  <a:off x="2368348" y="4781871"/>
                  <a:ext cx="7397311" cy="580698"/>
                </a:xfrm>
                <a:prstGeom prst="rect">
                  <a:avLst/>
                </a:prstGeom>
                <a:noFill/>
              </p:spPr>
              <p:txBody>
                <a:bodyPr wrap="square" rtlCol="0">
                  <a:spAutoFit/>
                </a:bodyPr>
                <a:lstStyle/>
                <a:p>
                  <a:pPr algn="ctr"/>
                  <a:r>
                    <a:rPr lang="en-GB" sz="3600" b="1" dirty="0">
                      <a:solidFill>
                        <a:srgbClr val="F2EFED"/>
                      </a:solidFill>
                      <a:latin typeface="+mj-lt"/>
                    </a:rPr>
                    <a:t>Meet the Pet Education Partnership!</a:t>
                  </a:r>
                </a:p>
              </p:txBody>
            </p:sp>
          </p:grpSp>
        </p:grpSp>
        <p:pic>
          <p:nvPicPr>
            <p:cNvPr id="27" name="Picture 26">
              <a:extLst>
                <a:ext uri="{FF2B5EF4-FFF2-40B4-BE49-F238E27FC236}">
                  <a16:creationId xmlns:a16="http://schemas.microsoft.com/office/drawing/2014/main" id="{096060F8-EB09-6F5F-ED1F-FA6A37EC5D2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flipV="1">
              <a:off x="3443995" y="5194206"/>
              <a:ext cx="5149663" cy="99479"/>
            </a:xfrm>
            <a:prstGeom prst="rect">
              <a:avLst/>
            </a:prstGeom>
          </p:spPr>
        </p:pic>
      </p:grpSp>
    </p:spTree>
    <p:extLst>
      <p:ext uri="{BB962C8B-B14F-4D97-AF65-F5344CB8AC3E}">
        <p14:creationId xmlns:p14="http://schemas.microsoft.com/office/powerpoint/2010/main" val="688511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EP Home">
            <a:extLst>
              <a:ext uri="{FF2B5EF4-FFF2-40B4-BE49-F238E27FC236}">
                <a16:creationId xmlns:a16="http://schemas.microsoft.com/office/drawing/2014/main" id="{B24BB68C-2A7C-F0AF-580C-9AEEF8D954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00788" y="1920596"/>
            <a:ext cx="3000655" cy="11464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bout —Vet Sustain">
            <a:extLst>
              <a:ext uri="{FF2B5EF4-FFF2-40B4-BE49-F238E27FC236}">
                <a16:creationId xmlns:a16="http://schemas.microsoft.com/office/drawing/2014/main" id="{7C7F6379-1DE5-364C-EF9E-83C189CE9B1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85730" y="3979996"/>
            <a:ext cx="3053256" cy="140833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A81E6762-E594-22CF-EBFF-B31B8E110A42}"/>
              </a:ext>
            </a:extLst>
          </p:cNvPr>
          <p:cNvGrpSpPr/>
          <p:nvPr/>
        </p:nvGrpSpPr>
        <p:grpSpPr>
          <a:xfrm>
            <a:off x="1358670" y="4705931"/>
            <a:ext cx="5723341" cy="1209934"/>
            <a:chOff x="2126937" y="4319193"/>
            <a:chExt cx="7638722" cy="2121442"/>
          </a:xfrm>
        </p:grpSpPr>
        <p:sp>
          <p:nvSpPr>
            <p:cNvPr id="19" name="Title 1">
              <a:extLst>
                <a:ext uri="{FF2B5EF4-FFF2-40B4-BE49-F238E27FC236}">
                  <a16:creationId xmlns:a16="http://schemas.microsoft.com/office/drawing/2014/main" id="{27955FE0-D300-A2A8-9880-8D5F8C35F6CC}"/>
                </a:ext>
              </a:extLst>
            </p:cNvPr>
            <p:cNvSpPr txBox="1">
              <a:spLocks/>
            </p:cNvSpPr>
            <p:nvPr/>
          </p:nvSpPr>
          <p:spPr>
            <a:xfrm>
              <a:off x="2426336" y="4319193"/>
              <a:ext cx="7339323" cy="21214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Arial Rounded MT Bold" panose="020F0704030504030204" pitchFamily="34" charset="77"/>
                  <a:ea typeface="+mj-ea"/>
                  <a:cs typeface="+mj-cs"/>
                </a:defRPr>
              </a:lvl1pPr>
            </a:lstStyle>
            <a:p>
              <a:pPr marL="0" indent="0">
                <a:buNone/>
              </a:pPr>
              <a:endParaRPr lang="en-GB" sz="2800" dirty="0">
                <a:solidFill>
                  <a:srgbClr val="FFC000"/>
                </a:solidFill>
                <a:latin typeface="+mj-lt"/>
              </a:endParaRPr>
            </a:p>
          </p:txBody>
        </p:sp>
        <p:sp>
          <p:nvSpPr>
            <p:cNvPr id="22" name="TextBox 21">
              <a:extLst>
                <a:ext uri="{FF2B5EF4-FFF2-40B4-BE49-F238E27FC236}">
                  <a16:creationId xmlns:a16="http://schemas.microsoft.com/office/drawing/2014/main" id="{E0C05027-3706-9707-0552-1453F6D86AC4}"/>
                </a:ext>
              </a:extLst>
            </p:cNvPr>
            <p:cNvSpPr txBox="1"/>
            <p:nvPr/>
          </p:nvSpPr>
          <p:spPr>
            <a:xfrm>
              <a:off x="2126937" y="4652968"/>
              <a:ext cx="7397309" cy="1725408"/>
            </a:xfrm>
            <a:prstGeom prst="rect">
              <a:avLst/>
            </a:prstGeom>
            <a:noFill/>
          </p:spPr>
          <p:txBody>
            <a:bodyPr wrap="square" rtlCol="0">
              <a:spAutoFit/>
            </a:bodyPr>
            <a:lstStyle/>
            <a:p>
              <a:pPr algn="ctr"/>
              <a:r>
                <a:rPr lang="en-GB" sz="6600" b="1" dirty="0">
                  <a:solidFill>
                    <a:srgbClr val="F2EFED"/>
                  </a:solidFill>
                  <a:latin typeface="Arial Rounded MT Bold" panose="020F0704030504030204" pitchFamily="34" charset="0"/>
                </a:rPr>
                <a:t>Thank you</a:t>
              </a:r>
            </a:p>
          </p:txBody>
        </p:sp>
      </p:grpSp>
      <p:cxnSp>
        <p:nvCxnSpPr>
          <p:cNvPr id="27" name="Straight Connector 26">
            <a:extLst>
              <a:ext uri="{FF2B5EF4-FFF2-40B4-BE49-F238E27FC236}">
                <a16:creationId xmlns:a16="http://schemas.microsoft.com/office/drawing/2014/main" id="{87079F4B-5A73-DBD3-C289-A5A81D894FB9}"/>
              </a:ext>
            </a:extLst>
          </p:cNvPr>
          <p:cNvCxnSpPr/>
          <p:nvPr/>
        </p:nvCxnSpPr>
        <p:spPr>
          <a:xfrm>
            <a:off x="7391400" y="1079500"/>
            <a:ext cx="0" cy="47117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itle 8">
            <a:extLst>
              <a:ext uri="{FF2B5EF4-FFF2-40B4-BE49-F238E27FC236}">
                <a16:creationId xmlns:a16="http://schemas.microsoft.com/office/drawing/2014/main" id="{962CCE7F-A11A-E012-3EA6-D4EEBFB33537}"/>
              </a:ext>
            </a:extLst>
          </p:cNvPr>
          <p:cNvSpPr>
            <a:spLocks noGrp="1"/>
          </p:cNvSpPr>
          <p:nvPr>
            <p:ph type="title"/>
          </p:nvPr>
        </p:nvSpPr>
        <p:spPr>
          <a:xfrm>
            <a:off x="1559560" y="5201457"/>
            <a:ext cx="5110284" cy="893519"/>
          </a:xfrm>
        </p:spPr>
        <p:txBody>
          <a:bodyPr>
            <a:normAutofit fontScale="90000"/>
          </a:bodyPr>
          <a:lstStyle/>
          <a:p>
            <a:r>
              <a:rPr lang="en-GB" sz="6000" b="1" dirty="0"/>
              <a:t>Thank you</a:t>
            </a:r>
          </a:p>
        </p:txBody>
      </p:sp>
      <p:pic>
        <p:nvPicPr>
          <p:cNvPr id="9" name="Picture 8" descr="A person holding a small plant&#10;&#10;AI-generated content may be incorrect.">
            <a:extLst>
              <a:ext uri="{FF2B5EF4-FFF2-40B4-BE49-F238E27FC236}">
                <a16:creationId xmlns:a16="http://schemas.microsoft.com/office/drawing/2014/main" id="{1D2E66BF-BE9D-7CC5-DC40-E5C925F7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58672" y="1079500"/>
            <a:ext cx="5723341" cy="3816795"/>
          </a:xfrm>
          <a:prstGeom prst="rect">
            <a:avLst/>
          </a:prstGeom>
        </p:spPr>
      </p:pic>
    </p:spTree>
    <p:extLst>
      <p:ext uri="{BB962C8B-B14F-4D97-AF65-F5344CB8AC3E}">
        <p14:creationId xmlns:p14="http://schemas.microsoft.com/office/powerpoint/2010/main" val="385200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F76438C-7FF8-FBE4-9323-5EF0EEC62550}"/>
              </a:ext>
            </a:extLst>
          </p:cNvPr>
          <p:cNvSpPr/>
          <p:nvPr/>
        </p:nvSpPr>
        <p:spPr>
          <a:xfrm>
            <a:off x="1433144" y="3003485"/>
            <a:ext cx="2872156" cy="2762315"/>
          </a:xfrm>
          <a:prstGeom prst="ellipse">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6CE242FE-EA2A-9082-ACAC-8238CC28AB6C}"/>
              </a:ext>
            </a:extLst>
          </p:cNvPr>
          <p:cNvSpPr txBox="1"/>
          <p:nvPr/>
        </p:nvSpPr>
        <p:spPr>
          <a:xfrm>
            <a:off x="1770671" y="3708399"/>
            <a:ext cx="2159000" cy="1846659"/>
          </a:xfrm>
          <a:prstGeom prst="rect">
            <a:avLst/>
          </a:prstGeom>
          <a:noFill/>
        </p:spPr>
        <p:txBody>
          <a:bodyPr wrap="square" rtlCol="0">
            <a:spAutoFit/>
          </a:bodyPr>
          <a:lstStyle/>
          <a:p>
            <a:pPr algn="ctr"/>
            <a:r>
              <a:rPr lang="en-GB" sz="2400" dirty="0">
                <a:solidFill>
                  <a:srgbClr val="003473"/>
                </a:solidFill>
                <a:effectLst/>
                <a:latin typeface="+mj-lt"/>
                <a:ea typeface="Aptos" panose="020B0004020202020204" pitchFamily="34" charset="0"/>
                <a:cs typeface="Aptos" panose="020B0004020202020204" pitchFamily="34" charset="0"/>
              </a:rPr>
              <a:t>What animals need to be happy and healthy</a:t>
            </a:r>
          </a:p>
          <a:p>
            <a:endParaRPr lang="en-GB" dirty="0"/>
          </a:p>
        </p:txBody>
      </p:sp>
      <p:grpSp>
        <p:nvGrpSpPr>
          <p:cNvPr id="33" name="Group 32">
            <a:extLst>
              <a:ext uri="{FF2B5EF4-FFF2-40B4-BE49-F238E27FC236}">
                <a16:creationId xmlns:a16="http://schemas.microsoft.com/office/drawing/2014/main" id="{A9719DAB-A83C-7C9B-74D1-D4F99408C166}"/>
              </a:ext>
            </a:extLst>
          </p:cNvPr>
          <p:cNvGrpSpPr/>
          <p:nvPr/>
        </p:nvGrpSpPr>
        <p:grpSpPr>
          <a:xfrm>
            <a:off x="4677995" y="2038285"/>
            <a:ext cx="2872156" cy="3727515"/>
            <a:chOff x="4677995" y="2038285"/>
            <a:chExt cx="2872156" cy="3727515"/>
          </a:xfrm>
        </p:grpSpPr>
        <p:sp>
          <p:nvSpPr>
            <p:cNvPr id="34" name="Oval 33">
              <a:extLst>
                <a:ext uri="{FF2B5EF4-FFF2-40B4-BE49-F238E27FC236}">
                  <a16:creationId xmlns:a16="http://schemas.microsoft.com/office/drawing/2014/main" id="{D148EAB8-ED6F-0880-4C7F-2D940B809FB1}"/>
                </a:ext>
              </a:extLst>
            </p:cNvPr>
            <p:cNvSpPr/>
            <p:nvPr/>
          </p:nvSpPr>
          <p:spPr>
            <a:xfrm>
              <a:off x="4677995" y="3003485"/>
              <a:ext cx="2872156" cy="2762315"/>
            </a:xfrm>
            <a:prstGeom prst="ellipse">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a:extLst>
                <a:ext uri="{FF2B5EF4-FFF2-40B4-BE49-F238E27FC236}">
                  <a16:creationId xmlns:a16="http://schemas.microsoft.com/office/drawing/2014/main" id="{2FA9CA72-C2FF-D12B-EF37-CD30F104FA8F}"/>
                </a:ext>
              </a:extLst>
            </p:cNvPr>
            <p:cNvSpPr/>
            <p:nvPr/>
          </p:nvSpPr>
          <p:spPr>
            <a:xfrm>
              <a:off x="5377472" y="2038285"/>
              <a:ext cx="1437055" cy="1390715"/>
            </a:xfrm>
            <a:prstGeom prst="ellipse">
              <a:avLst/>
            </a:prstGeom>
            <a:solidFill>
              <a:schemeClr val="tx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dirty="0">
                  <a:solidFill>
                    <a:schemeClr val="bg1"/>
                  </a:solidFill>
                  <a:latin typeface="Arial Rounded MT Bold" panose="020F0704030504030204" pitchFamily="34" charset="0"/>
                </a:rPr>
                <a:t>2</a:t>
              </a:r>
            </a:p>
          </p:txBody>
        </p:sp>
        <p:sp>
          <p:nvSpPr>
            <p:cNvPr id="36" name="TextBox 35">
              <a:extLst>
                <a:ext uri="{FF2B5EF4-FFF2-40B4-BE49-F238E27FC236}">
                  <a16:creationId xmlns:a16="http://schemas.microsoft.com/office/drawing/2014/main" id="{30EE2985-DC3B-85E9-E08C-4D76F2ECFF36}"/>
                </a:ext>
              </a:extLst>
            </p:cNvPr>
            <p:cNvSpPr txBox="1"/>
            <p:nvPr/>
          </p:nvSpPr>
          <p:spPr>
            <a:xfrm>
              <a:off x="5034573" y="3616272"/>
              <a:ext cx="2159000" cy="1846659"/>
            </a:xfrm>
            <a:prstGeom prst="rect">
              <a:avLst/>
            </a:prstGeom>
            <a:noFill/>
          </p:spPr>
          <p:txBody>
            <a:bodyPr wrap="square" rtlCol="0">
              <a:spAutoFit/>
            </a:bodyPr>
            <a:lstStyle/>
            <a:p>
              <a:pPr algn="ctr"/>
              <a:r>
                <a:rPr lang="en-GB" sz="2400" dirty="0">
                  <a:solidFill>
                    <a:srgbClr val="003473"/>
                  </a:solidFill>
                  <a:effectLst/>
                  <a:latin typeface="+mj-lt"/>
                  <a:ea typeface="Aptos" panose="020B0004020202020204" pitchFamily="34" charset="0"/>
                  <a:cs typeface="Aptos" panose="020B0004020202020204" pitchFamily="34" charset="0"/>
                </a:rPr>
                <a:t>How we can help our pets to be happy and healthy</a:t>
              </a:r>
            </a:p>
            <a:p>
              <a:endParaRPr lang="en-GB" dirty="0"/>
            </a:p>
          </p:txBody>
        </p:sp>
      </p:grpSp>
      <p:grpSp>
        <p:nvGrpSpPr>
          <p:cNvPr id="37" name="Group 36">
            <a:extLst>
              <a:ext uri="{FF2B5EF4-FFF2-40B4-BE49-F238E27FC236}">
                <a16:creationId xmlns:a16="http://schemas.microsoft.com/office/drawing/2014/main" id="{0D8E2592-E148-EB34-6BB5-CCE833EC3D17}"/>
              </a:ext>
            </a:extLst>
          </p:cNvPr>
          <p:cNvGrpSpPr/>
          <p:nvPr/>
        </p:nvGrpSpPr>
        <p:grpSpPr>
          <a:xfrm>
            <a:off x="7886699" y="1911956"/>
            <a:ext cx="2872156" cy="3853843"/>
            <a:chOff x="7886699" y="1911956"/>
            <a:chExt cx="2872156" cy="3853843"/>
          </a:xfrm>
        </p:grpSpPr>
        <p:sp>
          <p:nvSpPr>
            <p:cNvPr id="38" name="Oval 37">
              <a:extLst>
                <a:ext uri="{FF2B5EF4-FFF2-40B4-BE49-F238E27FC236}">
                  <a16:creationId xmlns:a16="http://schemas.microsoft.com/office/drawing/2014/main" id="{2DA93E10-84F9-B50B-EBA9-0251438459B5}"/>
                </a:ext>
              </a:extLst>
            </p:cNvPr>
            <p:cNvSpPr/>
            <p:nvPr/>
          </p:nvSpPr>
          <p:spPr>
            <a:xfrm>
              <a:off x="7886699" y="3003484"/>
              <a:ext cx="2872156" cy="2762315"/>
            </a:xfrm>
            <a:prstGeom prst="ellipse">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ED4917BE-8CEB-5098-F606-8B0A8415876B}"/>
                </a:ext>
              </a:extLst>
            </p:cNvPr>
            <p:cNvSpPr/>
            <p:nvPr/>
          </p:nvSpPr>
          <p:spPr>
            <a:xfrm>
              <a:off x="8623300" y="1911956"/>
              <a:ext cx="1437055" cy="1390715"/>
            </a:xfrm>
            <a:prstGeom prst="ellipse">
              <a:avLst/>
            </a:prstGeom>
            <a:solidFill>
              <a:schemeClr val="tx2"/>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dirty="0">
                  <a:solidFill>
                    <a:schemeClr val="bg1"/>
                  </a:solidFill>
                  <a:latin typeface="Arial Rounded MT Bold" panose="020F0704030504030204" pitchFamily="34" charset="0"/>
                </a:rPr>
                <a:t>3</a:t>
              </a:r>
            </a:p>
          </p:txBody>
        </p:sp>
        <p:sp>
          <p:nvSpPr>
            <p:cNvPr id="40" name="TextBox 39">
              <a:extLst>
                <a:ext uri="{FF2B5EF4-FFF2-40B4-BE49-F238E27FC236}">
                  <a16:creationId xmlns:a16="http://schemas.microsoft.com/office/drawing/2014/main" id="{AB879180-DD6D-BEB2-0104-9B3005F8809A}"/>
                </a:ext>
              </a:extLst>
            </p:cNvPr>
            <p:cNvSpPr txBox="1"/>
            <p:nvPr/>
          </p:nvSpPr>
          <p:spPr>
            <a:xfrm>
              <a:off x="7922847" y="3523939"/>
              <a:ext cx="2836008" cy="1785104"/>
            </a:xfrm>
            <a:prstGeom prst="rect">
              <a:avLst/>
            </a:prstGeom>
            <a:noFill/>
          </p:spPr>
          <p:txBody>
            <a:bodyPr wrap="square" rtlCol="0">
              <a:spAutoFit/>
            </a:bodyPr>
            <a:lstStyle/>
            <a:p>
              <a:pPr algn="ctr"/>
              <a:r>
                <a:rPr lang="en-GB" sz="2200" dirty="0">
                  <a:solidFill>
                    <a:srgbClr val="003473"/>
                  </a:solidFill>
                  <a:effectLst/>
                  <a:latin typeface="+mj-lt"/>
                  <a:ea typeface="Aptos" panose="020B0004020202020204" pitchFamily="34" charset="0"/>
                  <a:cs typeface="Aptos" panose="020B0004020202020204" pitchFamily="34" charset="0"/>
                </a:rPr>
                <a:t>How we can help make the world</a:t>
              </a:r>
              <a:r>
                <a:rPr lang="en-GB" sz="2200" dirty="0">
                  <a:solidFill>
                    <a:srgbClr val="003473"/>
                  </a:solidFill>
                  <a:latin typeface="+mj-lt"/>
                  <a:ea typeface="Aptos" panose="020B0004020202020204" pitchFamily="34" charset="0"/>
                  <a:cs typeface="Aptos" panose="020B0004020202020204" pitchFamily="34" charset="0"/>
                </a:rPr>
                <a:t> a</a:t>
              </a:r>
              <a:r>
                <a:rPr lang="en-GB" sz="2200" dirty="0">
                  <a:solidFill>
                    <a:srgbClr val="003473"/>
                  </a:solidFill>
                  <a:effectLst/>
                  <a:latin typeface="+mj-lt"/>
                  <a:ea typeface="Aptos" panose="020B0004020202020204" pitchFamily="34" charset="0"/>
                  <a:cs typeface="Aptos" panose="020B0004020202020204" pitchFamily="34" charset="0"/>
                </a:rPr>
                <a:t> better place for people, animals and the environment’</a:t>
              </a:r>
            </a:p>
          </p:txBody>
        </p:sp>
      </p:grpSp>
      <p:sp>
        <p:nvSpPr>
          <p:cNvPr id="41" name="Title 16">
            <a:extLst>
              <a:ext uri="{FF2B5EF4-FFF2-40B4-BE49-F238E27FC236}">
                <a16:creationId xmlns:a16="http://schemas.microsoft.com/office/drawing/2014/main" id="{239E0AD0-5522-74CF-391C-45BCE2DA68FC}"/>
              </a:ext>
            </a:extLst>
          </p:cNvPr>
          <p:cNvSpPr>
            <a:spLocks noGrp="1"/>
          </p:cNvSpPr>
          <p:nvPr>
            <p:ph type="title"/>
          </p:nvPr>
        </p:nvSpPr>
        <p:spPr>
          <a:xfrm>
            <a:off x="1125415" y="797169"/>
            <a:ext cx="9823940" cy="893519"/>
          </a:xfrm>
        </p:spPr>
        <p:txBody>
          <a:bodyPr/>
          <a:lstStyle/>
          <a:p>
            <a:r>
              <a:rPr lang="en-GB" dirty="0"/>
              <a:t>What we will cover today…</a:t>
            </a:r>
          </a:p>
        </p:txBody>
      </p:sp>
      <p:sp>
        <p:nvSpPr>
          <p:cNvPr id="31" name="Oval 30">
            <a:extLst>
              <a:ext uri="{FF2B5EF4-FFF2-40B4-BE49-F238E27FC236}">
                <a16:creationId xmlns:a16="http://schemas.microsoft.com/office/drawing/2014/main" id="{4EFE21EB-93FE-A714-DBEC-F31A3D4FEB69}"/>
              </a:ext>
            </a:extLst>
          </p:cNvPr>
          <p:cNvSpPr/>
          <p:nvPr/>
        </p:nvSpPr>
        <p:spPr>
          <a:xfrm>
            <a:off x="2131644" y="2038285"/>
            <a:ext cx="1437055" cy="1390715"/>
          </a:xfrm>
          <a:prstGeom prst="ellipse">
            <a:avLst/>
          </a:prstGeom>
          <a:solidFill>
            <a:srgbClr val="003473"/>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800" dirty="0">
                <a:solidFill>
                  <a:schemeClr val="bg1"/>
                </a:solidFill>
                <a:latin typeface="Arial Rounded MT Bold" panose="020F0704030504030204" pitchFamily="34" charset="0"/>
              </a:rPr>
              <a:t>1</a:t>
            </a:r>
          </a:p>
        </p:txBody>
      </p:sp>
    </p:spTree>
    <p:extLst>
      <p:ext uri="{BB962C8B-B14F-4D97-AF65-F5344CB8AC3E}">
        <p14:creationId xmlns:p14="http://schemas.microsoft.com/office/powerpoint/2010/main" val="325553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91CDB15-9904-9D07-1D14-2C2094826823}"/>
              </a:ext>
            </a:extLst>
          </p:cNvPr>
          <p:cNvGrpSpPr/>
          <p:nvPr/>
        </p:nvGrpSpPr>
        <p:grpSpPr>
          <a:xfrm flipH="1">
            <a:off x="3015762" y="900379"/>
            <a:ext cx="8814390" cy="5316141"/>
            <a:chOff x="-85061" y="925032"/>
            <a:chExt cx="8088777" cy="5304324"/>
          </a:xfrm>
        </p:grpSpPr>
        <p:grpSp>
          <p:nvGrpSpPr>
            <p:cNvPr id="22" name="Group 21">
              <a:extLst>
                <a:ext uri="{FF2B5EF4-FFF2-40B4-BE49-F238E27FC236}">
                  <a16:creationId xmlns:a16="http://schemas.microsoft.com/office/drawing/2014/main" id="{6A83F796-3C66-C90F-1D20-1807800B56E0}"/>
                </a:ext>
              </a:extLst>
            </p:cNvPr>
            <p:cNvGrpSpPr/>
            <p:nvPr/>
          </p:nvGrpSpPr>
          <p:grpSpPr>
            <a:xfrm>
              <a:off x="-85061" y="1043374"/>
              <a:ext cx="8088777" cy="5185982"/>
              <a:chOff x="148856" y="1032742"/>
              <a:chExt cx="8088777" cy="5185982"/>
            </a:xfrm>
          </p:grpSpPr>
          <p:sp>
            <p:nvSpPr>
              <p:cNvPr id="21" name="Rectangle 20">
                <a:extLst>
                  <a:ext uri="{FF2B5EF4-FFF2-40B4-BE49-F238E27FC236}">
                    <a16:creationId xmlns:a16="http://schemas.microsoft.com/office/drawing/2014/main" id="{A5D8FBEE-5C01-1678-0C91-F80AB84EF135}"/>
                  </a:ext>
                </a:extLst>
              </p:cNvPr>
              <p:cNvSpPr/>
              <p:nvPr/>
            </p:nvSpPr>
            <p:spPr>
              <a:xfrm rot="2671818">
                <a:off x="4008565" y="3268663"/>
                <a:ext cx="518742" cy="415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erson holding a dog&#10;&#10;AI-generated content may be incorrect.">
                <a:extLst>
                  <a:ext uri="{FF2B5EF4-FFF2-40B4-BE49-F238E27FC236}">
                    <a16:creationId xmlns:a16="http://schemas.microsoft.com/office/drawing/2014/main" id="{AA489000-5CD2-7810-2526-5AE29C5FFDD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48856" y="1032742"/>
                <a:ext cx="8088777" cy="5185982"/>
              </a:xfrm>
              <a:prstGeom prst="rect">
                <a:avLst/>
              </a:prstGeom>
            </p:spPr>
          </p:pic>
        </p:grpSp>
        <p:pic>
          <p:nvPicPr>
            <p:cNvPr id="26" name="Picture 25" descr="A person holding a dog&#10;&#10;AI-generated content may be incorrect.">
              <a:extLst>
                <a:ext uri="{FF2B5EF4-FFF2-40B4-BE49-F238E27FC236}">
                  <a16:creationId xmlns:a16="http://schemas.microsoft.com/office/drawing/2014/main" id="{D5615920-3698-511C-1E29-D6C5024330F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312281" y="925032"/>
              <a:ext cx="1775263" cy="1403498"/>
            </a:xfrm>
            <a:prstGeom prst="rect">
              <a:avLst/>
            </a:prstGeom>
          </p:spPr>
        </p:pic>
        <p:sp>
          <p:nvSpPr>
            <p:cNvPr id="27" name="Rectangle 26">
              <a:extLst>
                <a:ext uri="{FF2B5EF4-FFF2-40B4-BE49-F238E27FC236}">
                  <a16:creationId xmlns:a16="http://schemas.microsoft.com/office/drawing/2014/main" id="{3B42A200-5FAE-000F-1EEC-58779D6D0749}"/>
                </a:ext>
              </a:extLst>
            </p:cNvPr>
            <p:cNvSpPr/>
            <p:nvPr/>
          </p:nvSpPr>
          <p:spPr>
            <a:xfrm>
              <a:off x="5209953" y="1871330"/>
              <a:ext cx="2136769" cy="1403498"/>
            </a:xfrm>
            <a:prstGeom prst="rect">
              <a:avLst/>
            </a:prstGeom>
            <a:solidFill>
              <a:srgbClr val="F2EF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424BB185-FD8B-CDA1-F878-A81D8569CA1B}"/>
              </a:ext>
            </a:extLst>
          </p:cNvPr>
          <p:cNvGrpSpPr/>
          <p:nvPr/>
        </p:nvGrpSpPr>
        <p:grpSpPr>
          <a:xfrm rot="20645457">
            <a:off x="567400" y="520355"/>
            <a:ext cx="4489058" cy="2646905"/>
            <a:chOff x="508117" y="444232"/>
            <a:chExt cx="6373402" cy="2630602"/>
          </a:xfrm>
        </p:grpSpPr>
        <p:sp>
          <p:nvSpPr>
            <p:cNvPr id="14" name="Speech Bubble: Rectangle with Corners Rounded 13">
              <a:extLst>
                <a:ext uri="{FF2B5EF4-FFF2-40B4-BE49-F238E27FC236}">
                  <a16:creationId xmlns:a16="http://schemas.microsoft.com/office/drawing/2014/main" id="{6F3623FB-AC74-A079-F67D-CFB2FEA3D7CE}"/>
                </a:ext>
              </a:extLst>
            </p:cNvPr>
            <p:cNvSpPr/>
            <p:nvPr/>
          </p:nvSpPr>
          <p:spPr>
            <a:xfrm rot="316982">
              <a:off x="508117" y="444232"/>
              <a:ext cx="6373402" cy="2630602"/>
            </a:xfrm>
            <a:prstGeom prst="wedgeRoundRectCallout">
              <a:avLst>
                <a:gd name="adj1" fmla="val 61633"/>
                <a:gd name="adj2" fmla="val 80617"/>
                <a:gd name="adj3" fmla="val 16667"/>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B1CFDA05-0326-CDDF-B864-E100539F8224}"/>
                </a:ext>
              </a:extLst>
            </p:cNvPr>
            <p:cNvSpPr txBox="1"/>
            <p:nvPr/>
          </p:nvSpPr>
          <p:spPr>
            <a:xfrm rot="333815">
              <a:off x="694238" y="887772"/>
              <a:ext cx="6001158" cy="1743521"/>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do we need to be happy and healthy?</a:t>
              </a:r>
            </a:p>
          </p:txBody>
        </p:sp>
      </p:grpSp>
    </p:spTree>
    <p:extLst>
      <p:ext uri="{BB962C8B-B14F-4D97-AF65-F5344CB8AC3E}">
        <p14:creationId xmlns:p14="http://schemas.microsoft.com/office/powerpoint/2010/main" val="193795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FF166-7C9C-47A0-329F-DBBBAF652815}"/>
              </a:ext>
            </a:extLst>
          </p:cNvPr>
          <p:cNvSpPr txBox="1"/>
          <p:nvPr/>
        </p:nvSpPr>
        <p:spPr>
          <a:xfrm>
            <a:off x="7392708" y="5461742"/>
            <a:ext cx="3753292" cy="646331"/>
          </a:xfrm>
          <a:prstGeom prst="rect">
            <a:avLst/>
          </a:prstGeom>
          <a:noFill/>
        </p:spPr>
        <p:txBody>
          <a:bodyPr wrap="square" rtlCol="0">
            <a:spAutoFit/>
          </a:bodyPr>
          <a:lstStyle/>
          <a:p>
            <a:r>
              <a:rPr lang="en-GB" sz="3600" dirty="0">
                <a:solidFill>
                  <a:srgbClr val="FFC800"/>
                </a:solidFill>
                <a:latin typeface="Arial Rounded MT Bold" panose="020F0704030504030204" pitchFamily="34" charset="0"/>
              </a:rPr>
              <a:t>being outdoors </a:t>
            </a:r>
          </a:p>
        </p:txBody>
      </p:sp>
      <p:sp>
        <p:nvSpPr>
          <p:cNvPr id="3" name="TextBox 2">
            <a:extLst>
              <a:ext uri="{FF2B5EF4-FFF2-40B4-BE49-F238E27FC236}">
                <a16:creationId xmlns:a16="http://schemas.microsoft.com/office/drawing/2014/main" id="{4E14D70D-8E79-F6BE-F60A-C04A4839E8F1}"/>
              </a:ext>
            </a:extLst>
          </p:cNvPr>
          <p:cNvSpPr txBox="1"/>
          <p:nvPr/>
        </p:nvSpPr>
        <p:spPr>
          <a:xfrm>
            <a:off x="5425745" y="2034897"/>
            <a:ext cx="2445488" cy="923330"/>
          </a:xfrm>
          <a:prstGeom prst="rect">
            <a:avLst/>
          </a:prstGeom>
          <a:noFill/>
        </p:spPr>
        <p:txBody>
          <a:bodyPr wrap="square" rtlCol="0">
            <a:spAutoFit/>
          </a:bodyPr>
          <a:lstStyle/>
          <a:p>
            <a:r>
              <a:rPr lang="en-GB" sz="5400" dirty="0">
                <a:solidFill>
                  <a:srgbClr val="E73081"/>
                </a:solidFill>
                <a:latin typeface="Arial Rounded MT Bold" panose="020F0704030504030204" pitchFamily="34" charset="0"/>
              </a:rPr>
              <a:t>sleep</a:t>
            </a:r>
          </a:p>
        </p:txBody>
      </p:sp>
      <p:sp>
        <p:nvSpPr>
          <p:cNvPr id="4" name="TextBox 3">
            <a:extLst>
              <a:ext uri="{FF2B5EF4-FFF2-40B4-BE49-F238E27FC236}">
                <a16:creationId xmlns:a16="http://schemas.microsoft.com/office/drawing/2014/main" id="{FA7576BF-3D53-0AD8-1AAA-59D0D0DCD5BD}"/>
              </a:ext>
            </a:extLst>
          </p:cNvPr>
          <p:cNvSpPr txBox="1"/>
          <p:nvPr/>
        </p:nvSpPr>
        <p:spPr>
          <a:xfrm>
            <a:off x="2813700" y="3154835"/>
            <a:ext cx="1694121" cy="923330"/>
          </a:xfrm>
          <a:prstGeom prst="rect">
            <a:avLst/>
          </a:prstGeom>
          <a:noFill/>
        </p:spPr>
        <p:txBody>
          <a:bodyPr wrap="square" rtlCol="0">
            <a:spAutoFit/>
          </a:bodyPr>
          <a:lstStyle/>
          <a:p>
            <a:r>
              <a:rPr lang="en-GB" sz="5400" dirty="0">
                <a:solidFill>
                  <a:srgbClr val="FFC800"/>
                </a:solidFill>
                <a:latin typeface="Arial Rounded MT Bold" panose="020F0704030504030204" pitchFamily="34" charset="0"/>
              </a:rPr>
              <a:t>love</a:t>
            </a:r>
          </a:p>
        </p:txBody>
      </p:sp>
      <p:sp>
        <p:nvSpPr>
          <p:cNvPr id="5" name="TextBox 4">
            <a:extLst>
              <a:ext uri="{FF2B5EF4-FFF2-40B4-BE49-F238E27FC236}">
                <a16:creationId xmlns:a16="http://schemas.microsoft.com/office/drawing/2014/main" id="{AA74C1F5-B6E5-B0F4-CDA5-1B1B63D0ECA5}"/>
              </a:ext>
            </a:extLst>
          </p:cNvPr>
          <p:cNvSpPr txBox="1"/>
          <p:nvPr/>
        </p:nvSpPr>
        <p:spPr>
          <a:xfrm>
            <a:off x="8952612" y="702054"/>
            <a:ext cx="2445488"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water</a:t>
            </a:r>
          </a:p>
        </p:txBody>
      </p:sp>
      <p:sp>
        <p:nvSpPr>
          <p:cNvPr id="6" name="TextBox 5">
            <a:extLst>
              <a:ext uri="{FF2B5EF4-FFF2-40B4-BE49-F238E27FC236}">
                <a16:creationId xmlns:a16="http://schemas.microsoft.com/office/drawing/2014/main" id="{AA7AEDEA-A201-A681-F74A-6795D6562129}"/>
              </a:ext>
            </a:extLst>
          </p:cNvPr>
          <p:cNvSpPr txBox="1"/>
          <p:nvPr/>
        </p:nvSpPr>
        <p:spPr>
          <a:xfrm>
            <a:off x="8385980" y="3854777"/>
            <a:ext cx="2620028" cy="769441"/>
          </a:xfrm>
          <a:prstGeom prst="rect">
            <a:avLst/>
          </a:prstGeom>
          <a:noFill/>
        </p:spPr>
        <p:txBody>
          <a:bodyPr wrap="square" rtlCol="0">
            <a:spAutoFit/>
          </a:bodyPr>
          <a:lstStyle/>
          <a:p>
            <a:r>
              <a:rPr lang="en-GB" sz="4400" dirty="0">
                <a:solidFill>
                  <a:srgbClr val="E73081"/>
                </a:solidFill>
                <a:latin typeface="Arial Rounded MT Bold" panose="020F0704030504030204" pitchFamily="34" charset="0"/>
              </a:rPr>
              <a:t>exercise </a:t>
            </a:r>
          </a:p>
        </p:txBody>
      </p:sp>
      <p:sp>
        <p:nvSpPr>
          <p:cNvPr id="7" name="TextBox 6">
            <a:extLst>
              <a:ext uri="{FF2B5EF4-FFF2-40B4-BE49-F238E27FC236}">
                <a16:creationId xmlns:a16="http://schemas.microsoft.com/office/drawing/2014/main" id="{195C9F9C-CCCE-6762-8E24-BDDB0274E09D}"/>
              </a:ext>
            </a:extLst>
          </p:cNvPr>
          <p:cNvSpPr txBox="1"/>
          <p:nvPr/>
        </p:nvSpPr>
        <p:spPr>
          <a:xfrm>
            <a:off x="5262010" y="5231400"/>
            <a:ext cx="1415589" cy="1015663"/>
          </a:xfrm>
          <a:prstGeom prst="rect">
            <a:avLst/>
          </a:prstGeom>
          <a:noFill/>
        </p:spPr>
        <p:txBody>
          <a:bodyPr wrap="square" rtlCol="0">
            <a:spAutoFit/>
          </a:bodyPr>
          <a:lstStyle/>
          <a:p>
            <a:r>
              <a:rPr lang="en-GB" sz="6000" dirty="0">
                <a:solidFill>
                  <a:srgbClr val="E73081"/>
                </a:solidFill>
                <a:latin typeface="Arial Rounded MT Bold" panose="020F0704030504030204" pitchFamily="34" charset="0"/>
              </a:rPr>
              <a:t>fun</a:t>
            </a:r>
            <a:endParaRPr lang="en-GB" sz="5400" dirty="0">
              <a:solidFill>
                <a:srgbClr val="E73081"/>
              </a:solidFill>
              <a:latin typeface="Arial Rounded MT Bold" panose="020F0704030504030204" pitchFamily="34" charset="0"/>
            </a:endParaRPr>
          </a:p>
        </p:txBody>
      </p:sp>
      <p:sp>
        <p:nvSpPr>
          <p:cNvPr id="8" name="TextBox 7">
            <a:extLst>
              <a:ext uri="{FF2B5EF4-FFF2-40B4-BE49-F238E27FC236}">
                <a16:creationId xmlns:a16="http://schemas.microsoft.com/office/drawing/2014/main" id="{BF26F5D7-4C1A-E8E0-0BB7-8586E82CE58A}"/>
              </a:ext>
            </a:extLst>
          </p:cNvPr>
          <p:cNvSpPr txBox="1"/>
          <p:nvPr/>
        </p:nvSpPr>
        <p:spPr>
          <a:xfrm>
            <a:off x="1307838" y="4239497"/>
            <a:ext cx="3811708" cy="707886"/>
          </a:xfrm>
          <a:prstGeom prst="rect">
            <a:avLst/>
          </a:prstGeom>
          <a:noFill/>
        </p:spPr>
        <p:txBody>
          <a:bodyPr wrap="square" rtlCol="0">
            <a:spAutoFit/>
          </a:bodyPr>
          <a:lstStyle/>
          <a:p>
            <a:r>
              <a:rPr lang="en-GB" sz="4000" dirty="0">
                <a:solidFill>
                  <a:srgbClr val="00AD00"/>
                </a:solidFill>
                <a:latin typeface="Arial Rounded MT Bold" panose="020F0704030504030204" pitchFamily="34" charset="0"/>
              </a:rPr>
              <a:t>balanced diet</a:t>
            </a:r>
          </a:p>
        </p:txBody>
      </p:sp>
      <p:sp>
        <p:nvSpPr>
          <p:cNvPr id="9" name="TextBox 8">
            <a:extLst>
              <a:ext uri="{FF2B5EF4-FFF2-40B4-BE49-F238E27FC236}">
                <a16:creationId xmlns:a16="http://schemas.microsoft.com/office/drawing/2014/main" id="{3267AE14-BDDE-EA7E-A2BC-64A22CB337A8}"/>
              </a:ext>
            </a:extLst>
          </p:cNvPr>
          <p:cNvSpPr txBox="1"/>
          <p:nvPr/>
        </p:nvSpPr>
        <p:spPr>
          <a:xfrm>
            <a:off x="5695287" y="719530"/>
            <a:ext cx="2991511" cy="769441"/>
          </a:xfrm>
          <a:prstGeom prst="rect">
            <a:avLst/>
          </a:prstGeom>
          <a:noFill/>
        </p:spPr>
        <p:txBody>
          <a:bodyPr wrap="square" rtlCol="0">
            <a:spAutoFit/>
          </a:bodyPr>
          <a:lstStyle/>
          <a:p>
            <a:r>
              <a:rPr lang="en-GB" sz="4400" dirty="0">
                <a:solidFill>
                  <a:srgbClr val="761F6F"/>
                </a:solidFill>
                <a:latin typeface="Arial Rounded MT Bold" panose="020F0704030504030204" pitchFamily="34" charset="0"/>
              </a:rPr>
              <a:t>friends</a:t>
            </a:r>
          </a:p>
        </p:txBody>
      </p:sp>
      <p:sp>
        <p:nvSpPr>
          <p:cNvPr id="10" name="TextBox 9">
            <a:extLst>
              <a:ext uri="{FF2B5EF4-FFF2-40B4-BE49-F238E27FC236}">
                <a16:creationId xmlns:a16="http://schemas.microsoft.com/office/drawing/2014/main" id="{37ADE201-B046-F360-8A59-701D8D34848D}"/>
              </a:ext>
            </a:extLst>
          </p:cNvPr>
          <p:cNvSpPr txBox="1"/>
          <p:nvPr/>
        </p:nvSpPr>
        <p:spPr>
          <a:xfrm>
            <a:off x="1041650" y="5416066"/>
            <a:ext cx="2937247" cy="830997"/>
          </a:xfrm>
          <a:prstGeom prst="rect">
            <a:avLst/>
          </a:prstGeom>
          <a:noFill/>
        </p:spPr>
        <p:txBody>
          <a:bodyPr wrap="square" rtlCol="0">
            <a:spAutoFit/>
          </a:bodyPr>
          <a:lstStyle/>
          <a:p>
            <a:r>
              <a:rPr lang="en-GB" sz="4800" dirty="0">
                <a:solidFill>
                  <a:srgbClr val="761F6F"/>
                </a:solidFill>
                <a:latin typeface="Arial Rounded MT Bold" panose="020F0704030504030204" pitchFamily="34" charset="0"/>
              </a:rPr>
              <a:t>hobbies</a:t>
            </a:r>
          </a:p>
        </p:txBody>
      </p:sp>
      <p:sp>
        <p:nvSpPr>
          <p:cNvPr id="11" name="TextBox 10">
            <a:extLst>
              <a:ext uri="{FF2B5EF4-FFF2-40B4-BE49-F238E27FC236}">
                <a16:creationId xmlns:a16="http://schemas.microsoft.com/office/drawing/2014/main" id="{78BD5940-43DE-BC3B-3193-AA0E907B9B57}"/>
              </a:ext>
            </a:extLst>
          </p:cNvPr>
          <p:cNvSpPr txBox="1"/>
          <p:nvPr/>
        </p:nvSpPr>
        <p:spPr>
          <a:xfrm>
            <a:off x="9186122" y="1776809"/>
            <a:ext cx="2445488" cy="769441"/>
          </a:xfrm>
          <a:prstGeom prst="rect">
            <a:avLst/>
          </a:prstGeom>
          <a:noFill/>
        </p:spPr>
        <p:txBody>
          <a:bodyPr wrap="square" rtlCol="0">
            <a:spAutoFit/>
          </a:bodyPr>
          <a:lstStyle/>
          <a:p>
            <a:r>
              <a:rPr lang="en-GB" sz="4400" dirty="0">
                <a:solidFill>
                  <a:srgbClr val="00B050"/>
                </a:solidFill>
                <a:latin typeface="Arial Rounded MT Bold" panose="020F0704030504030204" pitchFamily="34" charset="0"/>
              </a:rPr>
              <a:t>toys</a:t>
            </a:r>
          </a:p>
        </p:txBody>
      </p:sp>
      <p:sp>
        <p:nvSpPr>
          <p:cNvPr id="12" name="TextBox 11">
            <a:extLst>
              <a:ext uri="{FF2B5EF4-FFF2-40B4-BE49-F238E27FC236}">
                <a16:creationId xmlns:a16="http://schemas.microsoft.com/office/drawing/2014/main" id="{B244F249-1FF9-E71B-CB5F-41A8150346E3}"/>
              </a:ext>
            </a:extLst>
          </p:cNvPr>
          <p:cNvSpPr txBox="1"/>
          <p:nvPr/>
        </p:nvSpPr>
        <p:spPr>
          <a:xfrm>
            <a:off x="7585899" y="2515734"/>
            <a:ext cx="3356345" cy="769441"/>
          </a:xfrm>
          <a:prstGeom prst="rect">
            <a:avLst/>
          </a:prstGeom>
          <a:noFill/>
        </p:spPr>
        <p:txBody>
          <a:bodyPr wrap="square" rtlCol="0">
            <a:spAutoFit/>
          </a:bodyPr>
          <a:lstStyle/>
          <a:p>
            <a:r>
              <a:rPr lang="en-GB" sz="4400" dirty="0">
                <a:solidFill>
                  <a:srgbClr val="FFC800"/>
                </a:solidFill>
                <a:latin typeface="Arial Rounded MT Bold" panose="020F0704030504030204" pitchFamily="34" charset="0"/>
              </a:rPr>
              <a:t>being clean</a:t>
            </a:r>
          </a:p>
        </p:txBody>
      </p:sp>
      <p:sp>
        <p:nvSpPr>
          <p:cNvPr id="16" name="TextBox 15">
            <a:extLst>
              <a:ext uri="{FF2B5EF4-FFF2-40B4-BE49-F238E27FC236}">
                <a16:creationId xmlns:a16="http://schemas.microsoft.com/office/drawing/2014/main" id="{5CA3B1C0-C72C-B768-2965-05000951C884}"/>
              </a:ext>
            </a:extLst>
          </p:cNvPr>
          <p:cNvSpPr txBox="1"/>
          <p:nvPr/>
        </p:nvSpPr>
        <p:spPr>
          <a:xfrm>
            <a:off x="5898355" y="3207518"/>
            <a:ext cx="3753291"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a safe home</a:t>
            </a:r>
          </a:p>
        </p:txBody>
      </p:sp>
      <p:sp>
        <p:nvSpPr>
          <p:cNvPr id="17" name="TextBox 16">
            <a:extLst>
              <a:ext uri="{FF2B5EF4-FFF2-40B4-BE49-F238E27FC236}">
                <a16:creationId xmlns:a16="http://schemas.microsoft.com/office/drawing/2014/main" id="{62DFEBA5-340A-5827-925A-74E6C56A795E}"/>
              </a:ext>
            </a:extLst>
          </p:cNvPr>
          <p:cNvSpPr txBox="1"/>
          <p:nvPr/>
        </p:nvSpPr>
        <p:spPr>
          <a:xfrm>
            <a:off x="5357206" y="3832862"/>
            <a:ext cx="2445488" cy="923330"/>
          </a:xfrm>
          <a:prstGeom prst="rect">
            <a:avLst/>
          </a:prstGeom>
          <a:noFill/>
        </p:spPr>
        <p:txBody>
          <a:bodyPr wrap="square" rtlCol="0">
            <a:spAutoFit/>
          </a:bodyPr>
          <a:lstStyle/>
          <a:p>
            <a:r>
              <a:rPr lang="en-GB" sz="5400" dirty="0">
                <a:solidFill>
                  <a:srgbClr val="761F6F"/>
                </a:solidFill>
                <a:latin typeface="Arial Rounded MT Bold" panose="020F0704030504030204" pitchFamily="34" charset="0"/>
              </a:rPr>
              <a:t>family</a:t>
            </a:r>
          </a:p>
        </p:txBody>
      </p:sp>
      <p:sp>
        <p:nvSpPr>
          <p:cNvPr id="18" name="TextBox 17">
            <a:extLst>
              <a:ext uri="{FF2B5EF4-FFF2-40B4-BE49-F238E27FC236}">
                <a16:creationId xmlns:a16="http://schemas.microsoft.com/office/drawing/2014/main" id="{F157E529-025C-0937-5449-67BDC9A21FD0}"/>
              </a:ext>
            </a:extLst>
          </p:cNvPr>
          <p:cNvSpPr txBox="1"/>
          <p:nvPr/>
        </p:nvSpPr>
        <p:spPr>
          <a:xfrm>
            <a:off x="3530035" y="4800859"/>
            <a:ext cx="1708341" cy="830997"/>
          </a:xfrm>
          <a:prstGeom prst="rect">
            <a:avLst/>
          </a:prstGeom>
          <a:noFill/>
        </p:spPr>
        <p:txBody>
          <a:bodyPr wrap="square" rtlCol="0">
            <a:spAutoFit/>
          </a:bodyPr>
          <a:lstStyle/>
          <a:p>
            <a:r>
              <a:rPr lang="en-GB" sz="4800" dirty="0">
                <a:solidFill>
                  <a:srgbClr val="33BBEE"/>
                </a:solidFill>
                <a:latin typeface="Arial Rounded MT Bold" panose="020F0704030504030204" pitchFamily="34" charset="0"/>
              </a:rPr>
              <a:t>pets</a:t>
            </a:r>
            <a:endParaRPr lang="en-GB" sz="4400" dirty="0">
              <a:solidFill>
                <a:srgbClr val="33BBEE"/>
              </a:solidFill>
              <a:latin typeface="Arial Rounded MT Bold" panose="020F0704030504030204" pitchFamily="34" charset="0"/>
            </a:endParaRPr>
          </a:p>
        </p:txBody>
      </p:sp>
      <p:grpSp>
        <p:nvGrpSpPr>
          <p:cNvPr id="25" name="Group 24">
            <a:extLst>
              <a:ext uri="{FF2B5EF4-FFF2-40B4-BE49-F238E27FC236}">
                <a16:creationId xmlns:a16="http://schemas.microsoft.com/office/drawing/2014/main" id="{DD59E685-86FA-1C6F-A447-2AD439C9C0C8}"/>
              </a:ext>
            </a:extLst>
          </p:cNvPr>
          <p:cNvGrpSpPr/>
          <p:nvPr/>
        </p:nvGrpSpPr>
        <p:grpSpPr>
          <a:xfrm rot="20645457">
            <a:off x="567400" y="520355"/>
            <a:ext cx="4489058" cy="2646905"/>
            <a:chOff x="508117" y="444232"/>
            <a:chExt cx="6373402" cy="2630602"/>
          </a:xfrm>
        </p:grpSpPr>
        <p:sp>
          <p:nvSpPr>
            <p:cNvPr id="26" name="Speech Bubble: Rectangle with Corners Rounded 25">
              <a:extLst>
                <a:ext uri="{FF2B5EF4-FFF2-40B4-BE49-F238E27FC236}">
                  <a16:creationId xmlns:a16="http://schemas.microsoft.com/office/drawing/2014/main" id="{F3EA9C59-5224-3416-3FE8-6016AD5FC80A}"/>
                </a:ext>
              </a:extLst>
            </p:cNvPr>
            <p:cNvSpPr/>
            <p:nvPr/>
          </p:nvSpPr>
          <p:spPr>
            <a:xfrm rot="316982">
              <a:off x="508117" y="444232"/>
              <a:ext cx="6373402" cy="2630602"/>
            </a:xfrm>
            <a:prstGeom prst="wedgeRoundRectCallout">
              <a:avLst>
                <a:gd name="adj1" fmla="val 61633"/>
                <a:gd name="adj2" fmla="val 80617"/>
                <a:gd name="adj3" fmla="val 16667"/>
              </a:avLst>
            </a:prstGeom>
            <a:solidFill>
              <a:srgbClr val="33BBEE"/>
            </a:solid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87B39A41-EBAA-0774-A22E-694E2940BA4D}"/>
                </a:ext>
              </a:extLst>
            </p:cNvPr>
            <p:cNvSpPr txBox="1"/>
            <p:nvPr/>
          </p:nvSpPr>
          <p:spPr>
            <a:xfrm rot="333815">
              <a:off x="694238" y="887772"/>
              <a:ext cx="6001158" cy="1743521"/>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do we need to be happy and healthy?</a:t>
              </a:r>
            </a:p>
          </p:txBody>
        </p:sp>
      </p:grpSp>
      <p:sp>
        <p:nvSpPr>
          <p:cNvPr id="28" name="TextBox 27">
            <a:extLst>
              <a:ext uri="{FF2B5EF4-FFF2-40B4-BE49-F238E27FC236}">
                <a16:creationId xmlns:a16="http://schemas.microsoft.com/office/drawing/2014/main" id="{5F695ED9-815A-7180-0378-9DA7317B07AA}"/>
              </a:ext>
            </a:extLst>
          </p:cNvPr>
          <p:cNvSpPr txBox="1"/>
          <p:nvPr/>
        </p:nvSpPr>
        <p:spPr>
          <a:xfrm>
            <a:off x="6588921" y="1328564"/>
            <a:ext cx="2445488" cy="923330"/>
          </a:xfrm>
          <a:prstGeom prst="rect">
            <a:avLst/>
          </a:prstGeom>
          <a:noFill/>
        </p:spPr>
        <p:txBody>
          <a:bodyPr wrap="square" rtlCol="0">
            <a:spAutoFit/>
          </a:bodyPr>
          <a:lstStyle/>
          <a:p>
            <a:r>
              <a:rPr lang="en-GB" sz="5400" dirty="0">
                <a:solidFill>
                  <a:srgbClr val="33BBEE"/>
                </a:solidFill>
                <a:latin typeface="Arial Rounded MT Bold" panose="020F0704030504030204" pitchFamily="34" charset="0"/>
              </a:rPr>
              <a:t>choice</a:t>
            </a:r>
          </a:p>
        </p:txBody>
      </p:sp>
      <p:sp>
        <p:nvSpPr>
          <p:cNvPr id="29" name="TextBox 28">
            <a:extLst>
              <a:ext uri="{FF2B5EF4-FFF2-40B4-BE49-F238E27FC236}">
                <a16:creationId xmlns:a16="http://schemas.microsoft.com/office/drawing/2014/main" id="{63B67116-451B-5701-D27C-6DD8F480F528}"/>
              </a:ext>
            </a:extLst>
          </p:cNvPr>
          <p:cNvSpPr txBox="1"/>
          <p:nvPr/>
        </p:nvSpPr>
        <p:spPr>
          <a:xfrm>
            <a:off x="5695287" y="4692301"/>
            <a:ext cx="4874972" cy="769441"/>
          </a:xfrm>
          <a:prstGeom prst="rect">
            <a:avLst/>
          </a:prstGeom>
          <a:noFill/>
        </p:spPr>
        <p:txBody>
          <a:bodyPr wrap="square" rtlCol="0">
            <a:spAutoFit/>
          </a:bodyPr>
          <a:lstStyle/>
          <a:p>
            <a:r>
              <a:rPr lang="en-GB" sz="4400" dirty="0">
                <a:solidFill>
                  <a:srgbClr val="00AD00"/>
                </a:solidFill>
                <a:latin typeface="Arial Rounded MT Bold" panose="020F0704030504030204" pitchFamily="34" charset="0"/>
              </a:rPr>
              <a:t>mental wellbeing</a:t>
            </a:r>
          </a:p>
        </p:txBody>
      </p:sp>
    </p:spTree>
    <p:extLst>
      <p:ext uri="{BB962C8B-B14F-4D97-AF65-F5344CB8AC3E}">
        <p14:creationId xmlns:p14="http://schemas.microsoft.com/office/powerpoint/2010/main" val="28953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Help with solid fill">
            <a:extLst>
              <a:ext uri="{FF2B5EF4-FFF2-40B4-BE49-F238E27FC236}">
                <a16:creationId xmlns:a16="http://schemas.microsoft.com/office/drawing/2014/main" id="{1D1D8ED6-70B3-87AE-9E58-61CF8E3DF9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1494" y="1197565"/>
            <a:ext cx="4462869" cy="4462869"/>
          </a:xfrm>
          <a:prstGeom prst="rect">
            <a:avLst/>
          </a:prstGeom>
        </p:spPr>
      </p:pic>
      <p:grpSp>
        <p:nvGrpSpPr>
          <p:cNvPr id="9" name="Group 8">
            <a:extLst>
              <a:ext uri="{FF2B5EF4-FFF2-40B4-BE49-F238E27FC236}">
                <a16:creationId xmlns:a16="http://schemas.microsoft.com/office/drawing/2014/main" id="{9EBD7B7E-9E0E-93EE-EFCF-84AA6843FD14}"/>
              </a:ext>
            </a:extLst>
          </p:cNvPr>
          <p:cNvGrpSpPr/>
          <p:nvPr/>
        </p:nvGrpSpPr>
        <p:grpSpPr>
          <a:xfrm>
            <a:off x="1193600" y="766572"/>
            <a:ext cx="3874146" cy="5348005"/>
            <a:chOff x="1772334" y="754997"/>
            <a:chExt cx="3874146" cy="5348005"/>
          </a:xfrm>
        </p:grpSpPr>
        <p:pic>
          <p:nvPicPr>
            <p:cNvPr id="1028" name="Picture 4" descr="Free Paper Png Transparent, Download Free Paper Png Transparent png images,  Free ClipArts on Clipart Library">
              <a:extLst>
                <a:ext uri="{FF2B5EF4-FFF2-40B4-BE49-F238E27FC236}">
                  <a16:creationId xmlns:a16="http://schemas.microsoft.com/office/drawing/2014/main" id="{4D75E833-9B4B-BBA5-0F60-FEF8D1E4E2F8}"/>
                </a:ext>
              </a:extLst>
            </p:cNvPr>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80349">
              <a:off x="1772334" y="754997"/>
              <a:ext cx="3874146" cy="5348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FF12EC-154B-E9F8-5E02-3709EB70AA8A}"/>
                </a:ext>
              </a:extLst>
            </p:cNvPr>
            <p:cNvSpPr txBox="1"/>
            <p:nvPr/>
          </p:nvSpPr>
          <p:spPr>
            <a:xfrm>
              <a:off x="1819977" y="1678486"/>
              <a:ext cx="3503275" cy="3477875"/>
            </a:xfrm>
            <a:prstGeom prst="rect">
              <a:avLst/>
            </a:prstGeom>
            <a:noFill/>
          </p:spPr>
          <p:txBody>
            <a:bodyPr wrap="square" rtlCol="0">
              <a:spAutoFit/>
            </a:bodyPr>
            <a:lstStyle/>
            <a:p>
              <a:pPr algn="ctr"/>
              <a:r>
                <a:rPr lang="en-GB" sz="4400" b="1" dirty="0">
                  <a:latin typeface="Arial Rounded MT Bold" panose="020F0704030504030204" pitchFamily="34" charset="0"/>
                </a:rPr>
                <a:t>What do animals need to be happy and healthy?</a:t>
              </a:r>
            </a:p>
          </p:txBody>
        </p:sp>
      </p:grpSp>
    </p:spTree>
    <p:extLst>
      <p:ext uri="{BB962C8B-B14F-4D97-AF65-F5344CB8AC3E}">
        <p14:creationId xmlns:p14="http://schemas.microsoft.com/office/powerpoint/2010/main" val="59689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B18F66E-FAD4-6CAD-4E1C-32AF739D7AF0}"/>
              </a:ext>
            </a:extLst>
          </p:cNvPr>
          <p:cNvGrpSpPr/>
          <p:nvPr/>
        </p:nvGrpSpPr>
        <p:grpSpPr>
          <a:xfrm>
            <a:off x="1193600" y="766572"/>
            <a:ext cx="3874146" cy="5348005"/>
            <a:chOff x="1772334" y="754997"/>
            <a:chExt cx="3874146" cy="5348005"/>
          </a:xfrm>
        </p:grpSpPr>
        <p:pic>
          <p:nvPicPr>
            <p:cNvPr id="16" name="Picture 4" descr="Free Paper Png Transparent, Download Free Paper Png Transparent png images,  Free ClipArts on Clipart Library">
              <a:extLst>
                <a:ext uri="{FF2B5EF4-FFF2-40B4-BE49-F238E27FC236}">
                  <a16:creationId xmlns:a16="http://schemas.microsoft.com/office/drawing/2014/main" id="{2B2A6C70-CCD7-0900-11BE-76FB9260E7E2}"/>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80349">
              <a:off x="1772334" y="754997"/>
              <a:ext cx="3874146" cy="53480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A858D7B-6904-AA97-1BF1-2D18577DCF1E}"/>
                </a:ext>
              </a:extLst>
            </p:cNvPr>
            <p:cNvSpPr txBox="1"/>
            <p:nvPr/>
          </p:nvSpPr>
          <p:spPr>
            <a:xfrm>
              <a:off x="1819977" y="1678486"/>
              <a:ext cx="3503275" cy="3477875"/>
            </a:xfrm>
            <a:prstGeom prst="rect">
              <a:avLst/>
            </a:prstGeom>
            <a:noFill/>
          </p:spPr>
          <p:txBody>
            <a:bodyPr wrap="square" rtlCol="0">
              <a:spAutoFit/>
            </a:bodyPr>
            <a:lstStyle/>
            <a:p>
              <a:pPr algn="ctr"/>
              <a:r>
                <a:rPr lang="en-GB" sz="4400" b="1" dirty="0">
                  <a:latin typeface="Arial Rounded MT Bold" panose="020F0704030504030204" pitchFamily="34" charset="0"/>
                </a:rPr>
                <a:t>What do animals need to be happy and healthy?</a:t>
              </a:r>
            </a:p>
          </p:txBody>
        </p:sp>
      </p:grpSp>
      <p:sp>
        <p:nvSpPr>
          <p:cNvPr id="2" name="TextBox 1">
            <a:extLst>
              <a:ext uri="{FF2B5EF4-FFF2-40B4-BE49-F238E27FC236}">
                <a16:creationId xmlns:a16="http://schemas.microsoft.com/office/drawing/2014/main" id="{95EFA4DB-EF28-3CB5-B6C0-CCF020CF7886}"/>
              </a:ext>
            </a:extLst>
          </p:cNvPr>
          <p:cNvSpPr txBox="1"/>
          <p:nvPr/>
        </p:nvSpPr>
        <p:spPr>
          <a:xfrm>
            <a:off x="7382661" y="5510564"/>
            <a:ext cx="3753292" cy="646331"/>
          </a:xfrm>
          <a:prstGeom prst="rect">
            <a:avLst/>
          </a:prstGeom>
          <a:noFill/>
        </p:spPr>
        <p:txBody>
          <a:bodyPr wrap="square" rtlCol="0">
            <a:spAutoFit/>
          </a:bodyPr>
          <a:lstStyle/>
          <a:p>
            <a:r>
              <a:rPr lang="en-GB" sz="3600" dirty="0">
                <a:solidFill>
                  <a:srgbClr val="00AD00"/>
                </a:solidFill>
                <a:latin typeface="Arial Rounded MT Bold" panose="020F0704030504030204" pitchFamily="34" charset="0"/>
              </a:rPr>
              <a:t>being outdoors </a:t>
            </a:r>
          </a:p>
        </p:txBody>
      </p:sp>
      <p:sp>
        <p:nvSpPr>
          <p:cNvPr id="3" name="TextBox 2">
            <a:extLst>
              <a:ext uri="{FF2B5EF4-FFF2-40B4-BE49-F238E27FC236}">
                <a16:creationId xmlns:a16="http://schemas.microsoft.com/office/drawing/2014/main" id="{073E89A5-CB3F-ABF2-4ED4-2A3A683AE402}"/>
              </a:ext>
            </a:extLst>
          </p:cNvPr>
          <p:cNvSpPr txBox="1"/>
          <p:nvPr/>
        </p:nvSpPr>
        <p:spPr>
          <a:xfrm>
            <a:off x="5576812" y="1855540"/>
            <a:ext cx="2445488" cy="923330"/>
          </a:xfrm>
          <a:prstGeom prst="rect">
            <a:avLst/>
          </a:prstGeom>
          <a:noFill/>
        </p:spPr>
        <p:txBody>
          <a:bodyPr wrap="square" rtlCol="0">
            <a:spAutoFit/>
          </a:bodyPr>
          <a:lstStyle/>
          <a:p>
            <a:r>
              <a:rPr lang="en-GB" sz="5400" dirty="0">
                <a:solidFill>
                  <a:srgbClr val="E73081"/>
                </a:solidFill>
                <a:latin typeface="Arial Rounded MT Bold" panose="020F0704030504030204" pitchFamily="34" charset="0"/>
              </a:rPr>
              <a:t>sleep</a:t>
            </a:r>
          </a:p>
        </p:txBody>
      </p:sp>
      <p:sp>
        <p:nvSpPr>
          <p:cNvPr id="5" name="TextBox 4">
            <a:extLst>
              <a:ext uri="{FF2B5EF4-FFF2-40B4-BE49-F238E27FC236}">
                <a16:creationId xmlns:a16="http://schemas.microsoft.com/office/drawing/2014/main" id="{A02EFCBA-B581-CCF9-38F7-7A06E82561A0}"/>
              </a:ext>
            </a:extLst>
          </p:cNvPr>
          <p:cNvSpPr txBox="1"/>
          <p:nvPr/>
        </p:nvSpPr>
        <p:spPr>
          <a:xfrm>
            <a:off x="7518872" y="1015968"/>
            <a:ext cx="1694121" cy="923330"/>
          </a:xfrm>
          <a:prstGeom prst="rect">
            <a:avLst/>
          </a:prstGeom>
          <a:noFill/>
        </p:spPr>
        <p:txBody>
          <a:bodyPr wrap="square" rtlCol="0">
            <a:spAutoFit/>
          </a:bodyPr>
          <a:lstStyle/>
          <a:p>
            <a:r>
              <a:rPr lang="en-GB" sz="5400" dirty="0">
                <a:solidFill>
                  <a:srgbClr val="FFC800"/>
                </a:solidFill>
                <a:latin typeface="Arial Rounded MT Bold" panose="020F0704030504030204" pitchFamily="34" charset="0"/>
              </a:rPr>
              <a:t>love</a:t>
            </a:r>
          </a:p>
        </p:txBody>
      </p:sp>
      <p:sp>
        <p:nvSpPr>
          <p:cNvPr id="6" name="TextBox 5">
            <a:extLst>
              <a:ext uri="{FF2B5EF4-FFF2-40B4-BE49-F238E27FC236}">
                <a16:creationId xmlns:a16="http://schemas.microsoft.com/office/drawing/2014/main" id="{A2B6FBDA-30C2-5BAF-BFCA-9490F32A1136}"/>
              </a:ext>
            </a:extLst>
          </p:cNvPr>
          <p:cNvSpPr txBox="1"/>
          <p:nvPr/>
        </p:nvSpPr>
        <p:spPr>
          <a:xfrm>
            <a:off x="9135177" y="1255850"/>
            <a:ext cx="2445488"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water</a:t>
            </a:r>
          </a:p>
        </p:txBody>
      </p:sp>
      <p:sp>
        <p:nvSpPr>
          <p:cNvPr id="8" name="TextBox 7">
            <a:extLst>
              <a:ext uri="{FF2B5EF4-FFF2-40B4-BE49-F238E27FC236}">
                <a16:creationId xmlns:a16="http://schemas.microsoft.com/office/drawing/2014/main" id="{DE4555D5-A8FD-6451-BB19-5F734442C5C2}"/>
              </a:ext>
            </a:extLst>
          </p:cNvPr>
          <p:cNvSpPr txBox="1"/>
          <p:nvPr/>
        </p:nvSpPr>
        <p:spPr>
          <a:xfrm>
            <a:off x="8040624" y="4023991"/>
            <a:ext cx="2620028" cy="769441"/>
          </a:xfrm>
          <a:prstGeom prst="rect">
            <a:avLst/>
          </a:prstGeom>
          <a:noFill/>
        </p:spPr>
        <p:txBody>
          <a:bodyPr wrap="square" rtlCol="0">
            <a:spAutoFit/>
          </a:bodyPr>
          <a:lstStyle/>
          <a:p>
            <a:r>
              <a:rPr lang="en-GB" sz="4400" dirty="0">
                <a:solidFill>
                  <a:srgbClr val="E73081"/>
                </a:solidFill>
                <a:latin typeface="Arial Rounded MT Bold" panose="020F0704030504030204" pitchFamily="34" charset="0"/>
              </a:rPr>
              <a:t>exercise </a:t>
            </a:r>
          </a:p>
        </p:txBody>
      </p:sp>
      <p:sp>
        <p:nvSpPr>
          <p:cNvPr id="10" name="TextBox 9">
            <a:extLst>
              <a:ext uri="{FF2B5EF4-FFF2-40B4-BE49-F238E27FC236}">
                <a16:creationId xmlns:a16="http://schemas.microsoft.com/office/drawing/2014/main" id="{DA4CEFEB-EA6E-609F-3E89-9A49C68EF41F}"/>
              </a:ext>
            </a:extLst>
          </p:cNvPr>
          <p:cNvSpPr txBox="1"/>
          <p:nvPr/>
        </p:nvSpPr>
        <p:spPr>
          <a:xfrm>
            <a:off x="5002320" y="5160546"/>
            <a:ext cx="1415589" cy="1015663"/>
          </a:xfrm>
          <a:prstGeom prst="rect">
            <a:avLst/>
          </a:prstGeom>
          <a:noFill/>
        </p:spPr>
        <p:txBody>
          <a:bodyPr wrap="square" rtlCol="0">
            <a:spAutoFit/>
          </a:bodyPr>
          <a:lstStyle/>
          <a:p>
            <a:r>
              <a:rPr lang="en-GB" sz="6000" dirty="0">
                <a:solidFill>
                  <a:srgbClr val="E73081"/>
                </a:solidFill>
                <a:latin typeface="Arial Rounded MT Bold" panose="020F0704030504030204" pitchFamily="34" charset="0"/>
              </a:rPr>
              <a:t>fun</a:t>
            </a:r>
            <a:endParaRPr lang="en-GB" sz="5400" dirty="0">
              <a:solidFill>
                <a:srgbClr val="E73081"/>
              </a:solidFill>
              <a:latin typeface="Arial Rounded MT Bold" panose="020F0704030504030204" pitchFamily="34" charset="0"/>
            </a:endParaRPr>
          </a:p>
        </p:txBody>
      </p:sp>
      <p:sp>
        <p:nvSpPr>
          <p:cNvPr id="11" name="TextBox 10">
            <a:extLst>
              <a:ext uri="{FF2B5EF4-FFF2-40B4-BE49-F238E27FC236}">
                <a16:creationId xmlns:a16="http://schemas.microsoft.com/office/drawing/2014/main" id="{169B997B-B5E6-DC10-E4A6-FEDCF2660FEC}"/>
              </a:ext>
            </a:extLst>
          </p:cNvPr>
          <p:cNvSpPr txBox="1"/>
          <p:nvPr/>
        </p:nvSpPr>
        <p:spPr>
          <a:xfrm>
            <a:off x="7701439" y="2010099"/>
            <a:ext cx="3603298" cy="646331"/>
          </a:xfrm>
          <a:prstGeom prst="rect">
            <a:avLst/>
          </a:prstGeom>
          <a:noFill/>
        </p:spPr>
        <p:txBody>
          <a:bodyPr wrap="square" rtlCol="0">
            <a:spAutoFit/>
          </a:bodyPr>
          <a:lstStyle/>
          <a:p>
            <a:r>
              <a:rPr lang="en-GB" sz="3600" dirty="0">
                <a:solidFill>
                  <a:srgbClr val="00AD00"/>
                </a:solidFill>
                <a:latin typeface="Arial Rounded MT Bold" panose="020F0704030504030204" pitchFamily="34" charset="0"/>
              </a:rPr>
              <a:t>balanced diet</a:t>
            </a:r>
          </a:p>
        </p:txBody>
      </p:sp>
      <p:sp>
        <p:nvSpPr>
          <p:cNvPr id="12" name="TextBox 11">
            <a:extLst>
              <a:ext uri="{FF2B5EF4-FFF2-40B4-BE49-F238E27FC236}">
                <a16:creationId xmlns:a16="http://schemas.microsoft.com/office/drawing/2014/main" id="{384AB648-4D93-81AB-A4F8-F6707AC2ED0F}"/>
              </a:ext>
            </a:extLst>
          </p:cNvPr>
          <p:cNvSpPr txBox="1"/>
          <p:nvPr/>
        </p:nvSpPr>
        <p:spPr>
          <a:xfrm>
            <a:off x="5390495" y="1053845"/>
            <a:ext cx="4316814" cy="707886"/>
          </a:xfrm>
          <a:prstGeom prst="rect">
            <a:avLst/>
          </a:prstGeom>
          <a:noFill/>
        </p:spPr>
        <p:txBody>
          <a:bodyPr wrap="square" rtlCol="0">
            <a:spAutoFit/>
          </a:bodyPr>
          <a:lstStyle/>
          <a:p>
            <a:r>
              <a:rPr lang="en-GB" sz="4000" dirty="0">
                <a:solidFill>
                  <a:srgbClr val="761F6F"/>
                </a:solidFill>
                <a:latin typeface="Arial Rounded MT Bold" panose="020F0704030504030204" pitchFamily="34" charset="0"/>
              </a:rPr>
              <a:t>family</a:t>
            </a:r>
          </a:p>
        </p:txBody>
      </p:sp>
      <p:sp>
        <p:nvSpPr>
          <p:cNvPr id="13" name="TextBox 12">
            <a:extLst>
              <a:ext uri="{FF2B5EF4-FFF2-40B4-BE49-F238E27FC236}">
                <a16:creationId xmlns:a16="http://schemas.microsoft.com/office/drawing/2014/main" id="{21F4512A-2B34-786E-C746-8588E4CC5F19}"/>
              </a:ext>
            </a:extLst>
          </p:cNvPr>
          <p:cNvSpPr txBox="1"/>
          <p:nvPr/>
        </p:nvSpPr>
        <p:spPr>
          <a:xfrm>
            <a:off x="5121384" y="2566032"/>
            <a:ext cx="3356345" cy="769441"/>
          </a:xfrm>
          <a:prstGeom prst="rect">
            <a:avLst/>
          </a:prstGeom>
          <a:noFill/>
        </p:spPr>
        <p:txBody>
          <a:bodyPr wrap="square" rtlCol="0">
            <a:spAutoFit/>
          </a:bodyPr>
          <a:lstStyle/>
          <a:p>
            <a:r>
              <a:rPr lang="en-GB" sz="4400" dirty="0">
                <a:solidFill>
                  <a:srgbClr val="FFC800"/>
                </a:solidFill>
                <a:latin typeface="Arial Rounded MT Bold" panose="020F0704030504030204" pitchFamily="34" charset="0"/>
              </a:rPr>
              <a:t>being clean</a:t>
            </a:r>
          </a:p>
        </p:txBody>
      </p:sp>
      <p:sp>
        <p:nvSpPr>
          <p:cNvPr id="14" name="TextBox 13">
            <a:extLst>
              <a:ext uri="{FF2B5EF4-FFF2-40B4-BE49-F238E27FC236}">
                <a16:creationId xmlns:a16="http://schemas.microsoft.com/office/drawing/2014/main" id="{18EBE130-6F0B-8E1C-CD2C-FB4A496473BD}"/>
              </a:ext>
            </a:extLst>
          </p:cNvPr>
          <p:cNvSpPr txBox="1"/>
          <p:nvPr/>
        </p:nvSpPr>
        <p:spPr>
          <a:xfrm>
            <a:off x="5381886" y="3385803"/>
            <a:ext cx="3753291" cy="769441"/>
          </a:xfrm>
          <a:prstGeom prst="rect">
            <a:avLst/>
          </a:prstGeom>
          <a:noFill/>
        </p:spPr>
        <p:txBody>
          <a:bodyPr wrap="square" rtlCol="0">
            <a:spAutoFit/>
          </a:bodyPr>
          <a:lstStyle/>
          <a:p>
            <a:r>
              <a:rPr lang="en-GB" sz="4400" dirty="0">
                <a:solidFill>
                  <a:srgbClr val="33BBEE"/>
                </a:solidFill>
                <a:latin typeface="Arial Rounded MT Bold" panose="020F0704030504030204" pitchFamily="34" charset="0"/>
              </a:rPr>
              <a:t>a safe home</a:t>
            </a:r>
          </a:p>
        </p:txBody>
      </p:sp>
      <p:sp>
        <p:nvSpPr>
          <p:cNvPr id="18" name="TextBox 17">
            <a:extLst>
              <a:ext uri="{FF2B5EF4-FFF2-40B4-BE49-F238E27FC236}">
                <a16:creationId xmlns:a16="http://schemas.microsoft.com/office/drawing/2014/main" id="{D570EEFE-F632-575F-9A28-5BB860153FEB}"/>
              </a:ext>
            </a:extLst>
          </p:cNvPr>
          <p:cNvSpPr txBox="1"/>
          <p:nvPr/>
        </p:nvSpPr>
        <p:spPr>
          <a:xfrm>
            <a:off x="5798478" y="4047491"/>
            <a:ext cx="1648967" cy="769441"/>
          </a:xfrm>
          <a:prstGeom prst="rect">
            <a:avLst/>
          </a:prstGeom>
          <a:noFill/>
        </p:spPr>
        <p:txBody>
          <a:bodyPr wrap="square" rtlCol="0">
            <a:spAutoFit/>
          </a:bodyPr>
          <a:lstStyle/>
          <a:p>
            <a:r>
              <a:rPr lang="en-GB" sz="4400" dirty="0">
                <a:solidFill>
                  <a:srgbClr val="761F6F"/>
                </a:solidFill>
                <a:latin typeface="Arial Rounded MT Bold" panose="020F0704030504030204" pitchFamily="34" charset="0"/>
              </a:rPr>
              <a:t>toys</a:t>
            </a:r>
          </a:p>
        </p:txBody>
      </p:sp>
      <p:sp>
        <p:nvSpPr>
          <p:cNvPr id="19" name="TextBox 18">
            <a:extLst>
              <a:ext uri="{FF2B5EF4-FFF2-40B4-BE49-F238E27FC236}">
                <a16:creationId xmlns:a16="http://schemas.microsoft.com/office/drawing/2014/main" id="{1C3901E3-4375-7FFA-C6A6-B155394E56FC}"/>
              </a:ext>
            </a:extLst>
          </p:cNvPr>
          <p:cNvSpPr txBox="1"/>
          <p:nvPr/>
        </p:nvSpPr>
        <p:spPr>
          <a:xfrm>
            <a:off x="8654316" y="2828893"/>
            <a:ext cx="2296441" cy="830997"/>
          </a:xfrm>
          <a:prstGeom prst="rect">
            <a:avLst/>
          </a:prstGeom>
          <a:noFill/>
        </p:spPr>
        <p:txBody>
          <a:bodyPr wrap="square" rtlCol="0">
            <a:spAutoFit/>
          </a:bodyPr>
          <a:lstStyle/>
          <a:p>
            <a:r>
              <a:rPr lang="en-GB" sz="4800" dirty="0">
                <a:solidFill>
                  <a:srgbClr val="761F6F"/>
                </a:solidFill>
                <a:latin typeface="Arial Rounded MT Bold" panose="020F0704030504030204" pitchFamily="34" charset="0"/>
              </a:rPr>
              <a:t>choice</a:t>
            </a:r>
          </a:p>
        </p:txBody>
      </p:sp>
      <p:sp>
        <p:nvSpPr>
          <p:cNvPr id="20" name="TextBox 19">
            <a:extLst>
              <a:ext uri="{FF2B5EF4-FFF2-40B4-BE49-F238E27FC236}">
                <a16:creationId xmlns:a16="http://schemas.microsoft.com/office/drawing/2014/main" id="{DEC10727-85F1-2FEB-8DEB-AA2A332C6B9D}"/>
              </a:ext>
            </a:extLst>
          </p:cNvPr>
          <p:cNvSpPr txBox="1"/>
          <p:nvPr/>
        </p:nvSpPr>
        <p:spPr>
          <a:xfrm>
            <a:off x="6110988" y="4775825"/>
            <a:ext cx="4874972" cy="769441"/>
          </a:xfrm>
          <a:prstGeom prst="rect">
            <a:avLst/>
          </a:prstGeom>
          <a:noFill/>
        </p:spPr>
        <p:txBody>
          <a:bodyPr wrap="square" rtlCol="0">
            <a:spAutoFit/>
          </a:bodyPr>
          <a:lstStyle/>
          <a:p>
            <a:r>
              <a:rPr lang="en-GB" sz="4400" dirty="0">
                <a:solidFill>
                  <a:srgbClr val="FFC800"/>
                </a:solidFill>
                <a:latin typeface="Arial Rounded MT Bold" panose="020F0704030504030204" pitchFamily="34" charset="0"/>
              </a:rPr>
              <a:t>mental wellbeing</a:t>
            </a:r>
          </a:p>
        </p:txBody>
      </p:sp>
      <p:sp>
        <p:nvSpPr>
          <p:cNvPr id="21" name="TextBox 20">
            <a:extLst>
              <a:ext uri="{FF2B5EF4-FFF2-40B4-BE49-F238E27FC236}">
                <a16:creationId xmlns:a16="http://schemas.microsoft.com/office/drawing/2014/main" id="{2E974688-1E4A-AD1D-BC8A-0F612F24B0AF}"/>
              </a:ext>
            </a:extLst>
          </p:cNvPr>
          <p:cNvSpPr txBox="1"/>
          <p:nvPr/>
        </p:nvSpPr>
        <p:spPr>
          <a:xfrm>
            <a:off x="6821604" y="562218"/>
            <a:ext cx="4030438" cy="707886"/>
          </a:xfrm>
          <a:prstGeom prst="rect">
            <a:avLst/>
          </a:prstGeom>
          <a:noFill/>
        </p:spPr>
        <p:txBody>
          <a:bodyPr wrap="square" rtlCol="0">
            <a:spAutoFit/>
          </a:bodyPr>
          <a:lstStyle/>
          <a:p>
            <a:r>
              <a:rPr lang="en-GB" sz="4000" dirty="0">
                <a:solidFill>
                  <a:srgbClr val="E73081"/>
                </a:solidFill>
                <a:latin typeface="Arial Rounded MT Bold" panose="020F0704030504030204" pitchFamily="34" charset="0"/>
              </a:rPr>
              <a:t>companionship </a:t>
            </a:r>
          </a:p>
        </p:txBody>
      </p:sp>
    </p:spTree>
    <p:extLst>
      <p:ext uri="{BB962C8B-B14F-4D97-AF65-F5344CB8AC3E}">
        <p14:creationId xmlns:p14="http://schemas.microsoft.com/office/powerpoint/2010/main" val="330291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of a company&#10;&#10;AI-generated content may be incorrect.">
            <a:extLst>
              <a:ext uri="{FF2B5EF4-FFF2-40B4-BE49-F238E27FC236}">
                <a16:creationId xmlns:a16="http://schemas.microsoft.com/office/drawing/2014/main" id="{052198A7-FFA6-F82E-4E0C-EAB761D011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6417" y="791225"/>
            <a:ext cx="1910410" cy="1910410"/>
          </a:xfrm>
          <a:prstGeom prst="rect">
            <a:avLst/>
          </a:prstGeom>
        </p:spPr>
      </p:pic>
      <p:pic>
        <p:nvPicPr>
          <p:cNvPr id="10" name="Picture 9" descr="A blue bowl with yellow food in it and a drop of water on it&#10;&#10;AI-generated content may be incorrect.">
            <a:extLst>
              <a:ext uri="{FF2B5EF4-FFF2-40B4-BE49-F238E27FC236}">
                <a16:creationId xmlns:a16="http://schemas.microsoft.com/office/drawing/2014/main" id="{39E18CE9-7946-5E9F-B6B0-1679A34469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0050" y="4156364"/>
            <a:ext cx="1910410" cy="1910410"/>
          </a:xfrm>
          <a:prstGeom prst="rect">
            <a:avLst/>
          </a:prstGeom>
        </p:spPr>
      </p:pic>
      <p:pic>
        <p:nvPicPr>
          <p:cNvPr id="12" name="Picture 11" descr="A stethoscope in a circle&#10;&#10;AI-generated content may be incorrect.">
            <a:extLst>
              <a:ext uri="{FF2B5EF4-FFF2-40B4-BE49-F238E27FC236}">
                <a16:creationId xmlns:a16="http://schemas.microsoft.com/office/drawing/2014/main" id="{BF390A10-77A9-8D49-4915-D18E128870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9783" y="815834"/>
            <a:ext cx="1885801" cy="1885801"/>
          </a:xfrm>
          <a:prstGeom prst="rect">
            <a:avLst/>
          </a:prstGeom>
        </p:spPr>
      </p:pic>
      <p:pic>
        <p:nvPicPr>
          <p:cNvPr id="14" name="Picture 13" descr="A blue and white home logo&#10;&#10;AI-generated content may be incorrect.">
            <a:extLst>
              <a:ext uri="{FF2B5EF4-FFF2-40B4-BE49-F238E27FC236}">
                <a16:creationId xmlns:a16="http://schemas.microsoft.com/office/drawing/2014/main" id="{D5F16879-F5ED-ADDF-6A96-695FF5D24D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0931" y="2006604"/>
            <a:ext cx="1910410" cy="1910410"/>
          </a:xfrm>
          <a:prstGeom prst="rect">
            <a:avLst/>
          </a:prstGeom>
        </p:spPr>
      </p:pic>
      <p:pic>
        <p:nvPicPr>
          <p:cNvPr id="16" name="Picture 15" descr="A yellow cat with a green and white cross and a green and white sign&#10;&#10;AI-generated content may be incorrect.">
            <a:extLst>
              <a:ext uri="{FF2B5EF4-FFF2-40B4-BE49-F238E27FC236}">
                <a16:creationId xmlns:a16="http://schemas.microsoft.com/office/drawing/2014/main" id="{E5CC5E6B-B1FA-6BF6-6929-AD502A0252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52464" y="4205291"/>
            <a:ext cx="1812555" cy="1812555"/>
          </a:xfrm>
          <a:prstGeom prst="rect">
            <a:avLst/>
          </a:prstGeom>
        </p:spPr>
      </p:pic>
      <p:pic>
        <p:nvPicPr>
          <p:cNvPr id="18" name="Picture 17" descr="A blue paw print with white text&#10;&#10;AI-generated content may be incorrect.">
            <a:extLst>
              <a:ext uri="{FF2B5EF4-FFF2-40B4-BE49-F238E27FC236}">
                <a16:creationId xmlns:a16="http://schemas.microsoft.com/office/drawing/2014/main" id="{56057BB4-5604-FAB7-D185-6F01CE1F7A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21255" y="2188696"/>
            <a:ext cx="1910410" cy="1910410"/>
          </a:xfrm>
          <a:prstGeom prst="rect">
            <a:avLst/>
          </a:prstGeom>
        </p:spPr>
      </p:pic>
      <p:grpSp>
        <p:nvGrpSpPr>
          <p:cNvPr id="22" name="Group 21">
            <a:extLst>
              <a:ext uri="{FF2B5EF4-FFF2-40B4-BE49-F238E27FC236}">
                <a16:creationId xmlns:a16="http://schemas.microsoft.com/office/drawing/2014/main" id="{60471928-07CB-52C8-D8BF-0E68049A9819}"/>
              </a:ext>
            </a:extLst>
          </p:cNvPr>
          <p:cNvGrpSpPr/>
          <p:nvPr/>
        </p:nvGrpSpPr>
        <p:grpSpPr>
          <a:xfrm>
            <a:off x="3960371" y="3180645"/>
            <a:ext cx="4271256" cy="4352962"/>
            <a:chOff x="4097018" y="3228145"/>
            <a:chExt cx="4271256" cy="4352962"/>
          </a:xfrm>
        </p:grpSpPr>
        <p:sp>
          <p:nvSpPr>
            <p:cNvPr id="21" name="Chord 20">
              <a:extLst>
                <a:ext uri="{FF2B5EF4-FFF2-40B4-BE49-F238E27FC236}">
                  <a16:creationId xmlns:a16="http://schemas.microsoft.com/office/drawing/2014/main" id="{EE85D92F-E9F5-5C6F-DFEB-6F8F1AB7DA54}"/>
                </a:ext>
              </a:extLst>
            </p:cNvPr>
            <p:cNvSpPr/>
            <p:nvPr/>
          </p:nvSpPr>
          <p:spPr>
            <a:xfrm rot="6749096">
              <a:off x="4056165" y="3268998"/>
              <a:ext cx="4352962" cy="4271256"/>
            </a:xfrm>
            <a:prstGeom prst="chord">
              <a:avLst/>
            </a:prstGeom>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AFF12EC-154B-E9F8-5E02-3709EB70AA8A}"/>
                </a:ext>
              </a:extLst>
            </p:cNvPr>
            <p:cNvSpPr txBox="1"/>
            <p:nvPr/>
          </p:nvSpPr>
          <p:spPr>
            <a:xfrm>
              <a:off x="4394197" y="3805951"/>
              <a:ext cx="3763705" cy="2308324"/>
            </a:xfrm>
            <a:prstGeom prst="rect">
              <a:avLst/>
            </a:prstGeom>
            <a:noFill/>
          </p:spPr>
          <p:txBody>
            <a:bodyPr wrap="square" rtlCol="0">
              <a:spAutoFit/>
            </a:bodyPr>
            <a:lstStyle/>
            <a:p>
              <a:pPr algn="ctr"/>
              <a:r>
                <a:rPr lang="en-GB" sz="3600" b="1" dirty="0">
                  <a:solidFill>
                    <a:schemeClr val="bg1"/>
                  </a:solidFill>
                  <a:latin typeface="Arial Rounded MT Bold" panose="020F0704030504030204" pitchFamily="34" charset="0"/>
                </a:rPr>
                <a:t>What all animals need to live their best lives!</a:t>
              </a:r>
            </a:p>
          </p:txBody>
        </p:sp>
      </p:grpSp>
    </p:spTree>
    <p:extLst>
      <p:ext uri="{BB962C8B-B14F-4D97-AF65-F5344CB8AC3E}">
        <p14:creationId xmlns:p14="http://schemas.microsoft.com/office/powerpoint/2010/main" val="2134757347"/>
      </p:ext>
    </p:extLst>
  </p:cSld>
  <p:clrMapOvr>
    <a:masterClrMapping/>
  </p:clrMapOvr>
</p:sld>
</file>

<file path=ppt/theme/theme1.xml><?xml version="1.0" encoding="utf-8"?>
<a:theme xmlns:a="http://schemas.openxmlformats.org/drawingml/2006/main" name="Pet Partnership - Clouds">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0.xml><?xml version="1.0" encoding="utf-8"?>
<a:theme xmlns:a="http://schemas.openxmlformats.org/drawingml/2006/main" name="5_Pet Partnership - Plain Dark Blue">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1.xml><?xml version="1.0" encoding="utf-8"?>
<a:theme xmlns:a="http://schemas.openxmlformats.org/drawingml/2006/main" name="6_Pet Partnership - Plain Dark Blue">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t Partnership - Pets">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Pet Partnership - Emoji">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Pet Partnership - Plain">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1_Pet Partnership - Plain Blue">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2_Pet Partnership - Plain Pink">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3_Pet Partnership - Plain Yellow">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9.xml><?xml version="1.0" encoding="utf-8"?>
<a:theme xmlns:a="http://schemas.openxmlformats.org/drawingml/2006/main" name="4_Pet Partnership - Plain Green">
  <a:themeElements>
    <a:clrScheme name="Pet Partnership">
      <a:dk1>
        <a:srgbClr val="000000"/>
      </a:dk1>
      <a:lt1>
        <a:srgbClr val="FFFFFF"/>
      </a:lt1>
      <a:dk2>
        <a:srgbClr val="003473"/>
      </a:dk2>
      <a:lt2>
        <a:srgbClr val="E7E6E6"/>
      </a:lt2>
      <a:accent1>
        <a:srgbClr val="003473"/>
      </a:accent1>
      <a:accent2>
        <a:srgbClr val="E73081"/>
      </a:accent2>
      <a:accent3>
        <a:srgbClr val="A5A5A5"/>
      </a:accent3>
      <a:accent4>
        <a:srgbClr val="FFC000"/>
      </a:accent4>
      <a:accent5>
        <a:srgbClr val="33BBEE"/>
      </a:accent5>
      <a:accent6>
        <a:srgbClr val="00A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01d2c2-7728-48e1-a7bf-6e55d93d47b9" xsi:nil="true"/>
    <lcf76f155ced4ddcb4097134ff3c332f xmlns="f99e8cc6-5258-4d64-a1b3-71583d20f8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1D78CF5FD5A4C9CCC07096221099B" ma:contentTypeVersion="16" ma:contentTypeDescription="Create a new document." ma:contentTypeScope="" ma:versionID="bd90ec0f9ce0157ba187090e6738f12c">
  <xsd:schema xmlns:xsd="http://www.w3.org/2001/XMLSchema" xmlns:xs="http://www.w3.org/2001/XMLSchema" xmlns:p="http://schemas.microsoft.com/office/2006/metadata/properties" xmlns:ns2="f99e8cc6-5258-4d64-a1b3-71583d20f811" xmlns:ns3="bc01d2c2-7728-48e1-a7bf-6e55d93d47b9" targetNamespace="http://schemas.microsoft.com/office/2006/metadata/properties" ma:root="true" ma:fieldsID="3a3828615f40051e3944ed382679e8ad" ns2:_="" ns3:_="">
    <xsd:import namespace="f99e8cc6-5258-4d64-a1b3-71583d20f811"/>
    <xsd:import namespace="bc01d2c2-7728-48e1-a7bf-6e55d93d47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e8cc6-5258-4d64-a1b3-71583d20f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bab7aa-5d4d-4bdd-a647-610a7c8c914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01d2c2-7728-48e1-a7bf-6e55d93d47b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3e1490e-123d-487e-89ec-b3cf56b34c67}" ma:internalName="TaxCatchAll" ma:showField="CatchAllData" ma:web="bc01d2c2-7728-48e1-a7bf-6e55d93d47b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198C2B-FBD1-4E45-AF22-38998FCA733E}">
  <ds:schemaRefs>
    <ds:schemaRef ds:uri="bc01d2c2-7728-48e1-a7bf-6e55d93d47b9"/>
    <ds:schemaRef ds:uri="http://schemas.microsoft.com/office/infopath/2007/PartnerControls"/>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f99e8cc6-5258-4d64-a1b3-71583d20f811"/>
    <ds:schemaRef ds:uri="http://www.w3.org/XML/1998/namespace"/>
    <ds:schemaRef ds:uri="http://purl.org/dc/terms/"/>
  </ds:schemaRefs>
</ds:datastoreItem>
</file>

<file path=customXml/itemProps2.xml><?xml version="1.0" encoding="utf-8"?>
<ds:datastoreItem xmlns:ds="http://schemas.openxmlformats.org/officeDocument/2006/customXml" ds:itemID="{7C7E610F-5DCA-47DF-AEBF-687C09AA4A44}">
  <ds:schemaRefs>
    <ds:schemaRef ds:uri="http://schemas.microsoft.com/sharepoint/v3/contenttype/forms"/>
  </ds:schemaRefs>
</ds:datastoreItem>
</file>

<file path=customXml/itemProps3.xml><?xml version="1.0" encoding="utf-8"?>
<ds:datastoreItem xmlns:ds="http://schemas.openxmlformats.org/officeDocument/2006/customXml" ds:itemID="{2079D513-A5C1-4AAE-9496-4EEEFC4C9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e8cc6-5258-4d64-a1b3-71583d20f811"/>
    <ds:schemaRef ds:uri="bc01d2c2-7728-48e1-a7bf-6e55d93d4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74439</TotalTime>
  <Words>5507</Words>
  <Application>Microsoft Office PowerPoint</Application>
  <PresentationFormat>Widescreen</PresentationFormat>
  <Paragraphs>468</Paragraphs>
  <Slides>30</Slides>
  <Notes>30</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30</vt:i4>
      </vt:variant>
    </vt:vector>
  </HeadingPairs>
  <TitlesOfParts>
    <vt:vector size="50" baseType="lpstr">
      <vt:lpstr>-apple-system</vt:lpstr>
      <vt:lpstr>Calibri</vt:lpstr>
      <vt:lpstr>Arial</vt:lpstr>
      <vt:lpstr>Aptos Display</vt:lpstr>
      <vt:lpstr>Bradley Hand ITC</vt:lpstr>
      <vt:lpstr>Dreaming Outloud Pro</vt:lpstr>
      <vt:lpstr>Aptos</vt:lpstr>
      <vt:lpstr>IBM Plex Sans</vt:lpstr>
      <vt:lpstr>Arial Rounded MT Bold</vt:lpstr>
      <vt:lpstr>Pet Partnership - Clouds</vt:lpstr>
      <vt:lpstr>Pet Partnership - Pets</vt:lpstr>
      <vt:lpstr>Custom Design</vt:lpstr>
      <vt:lpstr>Pet Partnership - Emoji</vt:lpstr>
      <vt:lpstr>Pet Partnership - Plain</vt:lpstr>
      <vt:lpstr>1_Pet Partnership - Plain Blue</vt:lpstr>
      <vt:lpstr>2_Pet Partnership - Plain Pink</vt:lpstr>
      <vt:lpstr>3_Pet Partnership - Plain Yellow</vt:lpstr>
      <vt:lpstr>4_Pet Partnership - Plain Green</vt:lpstr>
      <vt:lpstr>5_Pet Partnership - Plain Dark Blue</vt:lpstr>
      <vt:lpstr>6_Pet Partnership - Plain Dark Blue</vt:lpstr>
      <vt:lpstr>PowerPoint Presentation</vt:lpstr>
      <vt:lpstr>PowerPoint Presentation</vt:lpstr>
      <vt:lpstr>PowerPoint Presentation</vt:lpstr>
      <vt:lpstr>What we will cover today…</vt:lpstr>
      <vt:lpstr>PowerPoint Presentation</vt:lpstr>
      <vt:lpstr>PowerPoint Presentation</vt:lpstr>
      <vt:lpstr>PowerPoint Presentation</vt:lpstr>
      <vt:lpstr>PowerPoint Presentation</vt:lpstr>
      <vt:lpstr>PowerPoint Presentation</vt:lpstr>
      <vt:lpstr>PowerPoint Presentation</vt:lpstr>
      <vt:lpstr>…let’s look at how we can help them too!</vt:lpstr>
      <vt:lpstr>PowerPoint Presentation</vt:lpstr>
      <vt:lpstr>PowerPoint Presentation</vt:lpstr>
      <vt:lpstr>Appointment 1.</vt:lpstr>
      <vt:lpstr>Appointment 2.</vt:lpstr>
      <vt:lpstr>Appointment 3.</vt:lpstr>
      <vt:lpstr>Appointment 4.</vt:lpstr>
      <vt:lpstr>So remember…</vt:lpstr>
      <vt:lpstr>PowerPoint Presentation</vt:lpstr>
      <vt:lpstr>PowerPoint Presentation</vt:lpstr>
      <vt:lpstr>They live out their mission by working to achieve these six goals…</vt:lpstr>
      <vt:lpstr>Case study: Ark Veterinary Surgery</vt:lpstr>
      <vt:lpstr>PowerPoint Presentation</vt:lpstr>
      <vt:lpstr>Here’s how my practice use the 6Ws to make positive change! </vt:lpstr>
      <vt:lpstr>  Let’s look at how we can use the 6Ws and make the world a healthier and happier place for both humans and animals.    </vt:lpstr>
      <vt:lpstr>PowerPoint Presentation</vt:lpstr>
      <vt:lpstr>PowerPoint Presentation</vt:lpstr>
      <vt:lpstr>Your Pet Planet Promise!</vt:lpstr>
      <vt:lpstr>Want to know more?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Sheanon</dc:creator>
  <cp:lastModifiedBy>Laura Higham</cp:lastModifiedBy>
  <cp:revision>81</cp:revision>
  <dcterms:created xsi:type="dcterms:W3CDTF">2023-05-03T17:00:33Z</dcterms:created>
  <dcterms:modified xsi:type="dcterms:W3CDTF">2025-09-18T20:58:42Z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0x010100AFD1D78CF5FD5A4C9CCC07096221099B</vt:lpwstr>
  </property>
  <property fmtid="{D5CDD505-2E9C-101B-9397-08002B2CF9AE}" pid="3" name="MediaServiceImageTags">
    <vt:lpwstr/>
  </property>
</Properties>
</file>